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5143500" type="screen16x9"/>
  <p:notesSz cx="6858000" cy="9144000"/>
  <p:embeddedFontLst>
    <p:embeddedFont>
      <p:font typeface="Montserrat" panose="020F0502020204030204" pitchFamily="2" charset="0"/>
      <p:regular r:id="rId22"/>
      <p:bold r:id="rId23"/>
      <p:italic r:id="rId24"/>
      <p:boldItalic r:id="rId25"/>
    </p:embeddedFont>
    <p:embeddedFont>
      <p:font typeface="Nunito" panose="020F0502020204030204" pitchFamily="2" charset="0"/>
      <p:regular r:id="rId26"/>
      <p:bold r:id="rId27"/>
      <p:italic r:id="rId28"/>
      <p:boldItalic r:id="rId29"/>
    </p:embeddedFont>
    <p:embeddedFont>
      <p:font typeface="Oswald" panose="020F0502020204030204" pitchFamily="2" charset="0"/>
      <p:regular r:id="rId30"/>
      <p:bold r:id="rId31"/>
    </p:embeddedFont>
    <p:embeddedFont>
      <p:font typeface="Playfair Display" panose="020F0502020204030204" pitchFamily="2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6" y="3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353b610fd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353b610fd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53b610fd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53b610fd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53b610fd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353b610fd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6f9721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6f9721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353b610fd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353b610fd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c6f9721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c6f9721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6f97216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6f97216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53b610fd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53b610fd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72c72c27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72c72c27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72c72c27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372c72c27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6f97216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6f97216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6f9721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6f9721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72c72c27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72c72c27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53b610fd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53b610fd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53b610fd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353b610fd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53b610fd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53b610fd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idx="4294967295"/>
          </p:nvPr>
        </p:nvSpPr>
        <p:spPr>
          <a:xfrm>
            <a:off x="5836250" y="1680900"/>
            <a:ext cx="3204000" cy="25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1"/>
                </a:solidFill>
              </a:rPr>
              <a:t>Waking Up From Autopilot: </a:t>
            </a:r>
            <a:r>
              <a:rPr lang="en" sz="2600">
                <a:solidFill>
                  <a:schemeClr val="accent1"/>
                </a:solidFill>
              </a:rPr>
              <a:t>Lessons on Burnout </a:t>
            </a:r>
            <a:endParaRPr sz="26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1"/>
                </a:solidFill>
              </a:rPr>
              <a:t>from a Recovering People-Pleaser</a:t>
            </a:r>
            <a:endParaRPr sz="260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294967295"/>
          </p:nvPr>
        </p:nvSpPr>
        <p:spPr>
          <a:xfrm>
            <a:off x="5836250" y="4224225"/>
            <a:ext cx="32040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Lee-Ann O’Dell  </a:t>
            </a:r>
            <a:endParaRPr/>
          </a:p>
        </p:txBody>
      </p:sp>
      <p:pic>
        <p:nvPicPr>
          <p:cNvPr id="60" name="Google Shape;60;p13" descr="Looking down on waves breaking against rock formation"/>
          <p:cNvPicPr preferRelativeResize="0"/>
          <p:nvPr/>
        </p:nvPicPr>
        <p:blipFill rotWithShape="1">
          <a:blip r:embed="rId3">
            <a:alphaModFix/>
          </a:blip>
          <a:srcRect l="43436" t="2742" r="9328"/>
          <a:stretch/>
        </p:blipFill>
        <p:spPr>
          <a:xfrm>
            <a:off x="7620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4">
            <a:alphaModFix/>
          </a:blip>
          <a:srcRect l="36339" r="36339"/>
          <a:stretch/>
        </p:blipFill>
        <p:spPr>
          <a:xfrm>
            <a:off x="1980449" y="70650"/>
            <a:ext cx="1822202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5">
            <a:alphaModFix/>
          </a:blip>
          <a:srcRect l="25712" r="25717"/>
          <a:stretch/>
        </p:blipFill>
        <p:spPr>
          <a:xfrm>
            <a:off x="3884700" y="70650"/>
            <a:ext cx="1822202" cy="50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635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35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635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Autoimmune diseases occur when the body's immune system mistakenly attacks its own healthy tissues and organs. Here is a list of some common autoimmune diseases: </a:t>
            </a:r>
            <a:endParaRPr sz="13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635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Endocrine System: Addison's disease, Graves' disease, Hashimoto's thyroiditis, and Type 1 diabetes. </a:t>
            </a:r>
            <a:endParaRPr sz="13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635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Musculoskeletal System: Rheumatoid arthritis, Psoriatic arthritis, Lupus, and Myasthenia gravis. </a:t>
            </a:r>
            <a:endParaRPr sz="13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635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Gastrointestinal System: Crohn's disease, Ulcerative colitis, and Celiac disease. </a:t>
            </a:r>
            <a:endParaRPr sz="13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635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Skin and Connective Tissue: Scleroderma, Vasculitis, Psoriasis, and Systemic lupus erythematosus (lupus). </a:t>
            </a:r>
            <a:endParaRPr sz="13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635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Neurological System: Multiple sclerosis, Guillain-Barré syndrome, Myasthenia gravis, and Sjögren's syndrome. </a:t>
            </a:r>
            <a:endParaRPr sz="13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Other: Pernicious anemia, Reactive arthritis, Autoimmune hemolytic anemia, and Idiopathic thrombocytopenic purpura (ITP). </a:t>
            </a:r>
            <a:endParaRPr sz="130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8" name="Google Shape;128;p23"/>
          <p:cNvSpPr txBox="1"/>
          <p:nvPr/>
        </p:nvSpPr>
        <p:spPr>
          <a:xfrm>
            <a:off x="6083950" y="499250"/>
            <a:ext cx="24732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This is not an exhaustive list.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Burnout costs employers in </a:t>
            </a:r>
            <a:r>
              <a:rPr lang="en">
                <a:solidFill>
                  <a:schemeClr val="dk1"/>
                </a:solidFill>
              </a:rPr>
              <a:t>real dollars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7626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According to the Harvard Business Review, U.S. businesses</a:t>
            </a:r>
            <a:r>
              <a:rPr lang="en" sz="2000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lose between $125 billion to $190 billion annually in healthcare costs</a:t>
            </a:r>
            <a:r>
              <a:rPr lang="en" sz="2000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due to workplace burnout. Additionally, burnout can lead to a 50% increase in safety incidents and a 37% increase in absenteeism, which further elevates operational costs.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May 16, 2024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dk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dk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Source: https://tryhealium.com/blog/cost-of-burnout-and-turnover</a:t>
            </a:r>
            <a:endParaRPr sz="900" b="1">
              <a:solidFill>
                <a:schemeClr val="dk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 idx="4294967295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Healing takes time and requires a change in mindset</a:t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3">
            <a:alphaModFix/>
          </a:blip>
          <a:srcRect l="3985" r="3976"/>
          <a:stretch/>
        </p:blipFill>
        <p:spPr>
          <a:xfrm>
            <a:off x="311700" y="1365900"/>
            <a:ext cx="2959498" cy="241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5775" y="457150"/>
            <a:ext cx="3153524" cy="332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 descr="Sleeping | People who are lonely are more apt to have bad dr… | Flick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9300" y="1378400"/>
            <a:ext cx="3153526" cy="238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 descr="Looking down on waves breaking against rock formation"/>
          <p:cNvPicPr preferRelativeResize="0"/>
          <p:nvPr/>
        </p:nvPicPr>
        <p:blipFill rotWithShape="1">
          <a:blip r:embed="rId3">
            <a:alphaModFix/>
          </a:blip>
          <a:srcRect t="2742" r="23283"/>
          <a:stretch/>
        </p:blipFill>
        <p:spPr>
          <a:xfrm>
            <a:off x="82050" y="70650"/>
            <a:ext cx="29595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 rotWithShape="1">
          <a:blip r:embed="rId4">
            <a:alphaModFix/>
          </a:blip>
          <a:srcRect l="32842" r="32842"/>
          <a:stretch/>
        </p:blipFill>
        <p:spPr>
          <a:xfrm>
            <a:off x="3092251" y="70650"/>
            <a:ext cx="2959504" cy="500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5">
            <a:alphaModFix/>
          </a:blip>
          <a:srcRect l="27829" r="27829"/>
          <a:stretch/>
        </p:blipFill>
        <p:spPr>
          <a:xfrm>
            <a:off x="6102449" y="70650"/>
            <a:ext cx="2959499" cy="50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 descr="Looking up through forest of skinny-trunked trees with lush green leafy tops"/>
          <p:cNvPicPr preferRelativeResize="0"/>
          <p:nvPr/>
        </p:nvPicPr>
        <p:blipFill rotWithShape="1">
          <a:blip r:embed="rId3">
            <a:alphaModFix/>
          </a:blip>
          <a:srcRect l="20354" r="20442"/>
          <a:stretch/>
        </p:blipFill>
        <p:spPr>
          <a:xfrm>
            <a:off x="4613700" y="70650"/>
            <a:ext cx="4442402" cy="500220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/>
        </p:nvSpPr>
        <p:spPr>
          <a:xfrm>
            <a:off x="651750" y="810275"/>
            <a:ext cx="3258600" cy="3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REST</a:t>
            </a:r>
            <a:endParaRPr sz="2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CLARITY - NEW MINDSET</a:t>
            </a:r>
            <a:endParaRPr sz="2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NEW HABITS</a:t>
            </a:r>
            <a:endParaRPr sz="2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GROWTH</a:t>
            </a:r>
            <a:endParaRPr sz="2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0"/>
          <p:cNvSpPr txBox="1"/>
          <p:nvPr/>
        </p:nvSpPr>
        <p:spPr>
          <a:xfrm>
            <a:off x="719850" y="708250"/>
            <a:ext cx="7744200" cy="3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050" y="650662"/>
            <a:ext cx="2152101" cy="286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949" y="286525"/>
            <a:ext cx="2152101" cy="28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3847" y="708262"/>
            <a:ext cx="2152101" cy="28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1104350" y="3520100"/>
            <a:ext cx="67779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Glacier National Park, August 2019</a:t>
            </a:r>
            <a:endParaRPr sz="30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title"/>
          </p:nvPr>
        </p:nvSpPr>
        <p:spPr>
          <a:xfrm>
            <a:off x="911500" y="2571750"/>
            <a:ext cx="32784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New Life</a:t>
            </a:r>
            <a:endParaRPr/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4192" y="357850"/>
            <a:ext cx="1766258" cy="235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200" y="2712875"/>
            <a:ext cx="2512000" cy="1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4900" y="1474600"/>
            <a:ext cx="2341713" cy="312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4900" y="186950"/>
            <a:ext cx="2341725" cy="175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5874" y="752500"/>
            <a:ext cx="1334407" cy="22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4538" y="186949"/>
            <a:ext cx="1922788" cy="256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work with passion and purpose</a:t>
            </a:r>
            <a:endParaRPr/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9093" y="2713088"/>
            <a:ext cx="1862351" cy="139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9624" y="1636700"/>
            <a:ext cx="1541277" cy="11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688" y="1017725"/>
            <a:ext cx="2512000" cy="1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3394" y="1170125"/>
            <a:ext cx="1337661" cy="17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639" y="2792650"/>
            <a:ext cx="1992125" cy="19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64150" y="1017725"/>
            <a:ext cx="2260506" cy="16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62050" y="3839325"/>
            <a:ext cx="931874" cy="11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 rotWithShape="1">
          <a:blip r:embed="rId10">
            <a:alphaModFix/>
          </a:blip>
          <a:srcRect t="11371" b="11378"/>
          <a:stretch/>
        </p:blipFill>
        <p:spPr>
          <a:xfrm>
            <a:off x="6117517" y="2727750"/>
            <a:ext cx="1992127" cy="19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55175" y="2713088"/>
            <a:ext cx="1862349" cy="186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body" idx="4294967295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Mindset is everything</a:t>
            </a:r>
            <a:endParaRPr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Examine your belief system. Make sure it’s actually yours.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73" name="Google Shape;73;p15" descr="Jagged-edged wooden walkway towards water"/>
          <p:cNvPicPr preferRelativeResize="0"/>
          <p:nvPr/>
        </p:nvPicPr>
        <p:blipFill rotWithShape="1">
          <a:blip r:embed="rId3">
            <a:alphaModFix/>
          </a:blip>
          <a:srcRect l="14393" t="2742" r="28241"/>
          <a:stretch/>
        </p:blipFill>
        <p:spPr>
          <a:xfrm>
            <a:off x="76200" y="70650"/>
            <a:ext cx="44424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 descr="Hiker with large backpack looking out over mountains"/>
          <p:cNvPicPr preferRelativeResize="0"/>
          <p:nvPr/>
        </p:nvPicPr>
        <p:blipFill rotWithShape="1">
          <a:blip r:embed="rId4">
            <a:alphaModFix/>
          </a:blip>
          <a:srcRect r="35567"/>
          <a:stretch/>
        </p:blipFill>
        <p:spPr>
          <a:xfrm>
            <a:off x="4594800" y="70650"/>
            <a:ext cx="2181599" cy="24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descr="Jogger on paved mountain highway running towards sunset"/>
          <p:cNvPicPr preferRelativeResize="0"/>
          <p:nvPr/>
        </p:nvPicPr>
        <p:blipFill rotWithShape="1">
          <a:blip r:embed="rId5">
            <a:alphaModFix/>
          </a:blip>
          <a:srcRect l="3270" t="14724" r="3280" b="7695"/>
          <a:stretch/>
        </p:blipFill>
        <p:spPr>
          <a:xfrm>
            <a:off x="4594800" y="2609250"/>
            <a:ext cx="4442396" cy="246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Prime conditions for burnout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89200"/>
            <a:ext cx="4114800" cy="49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t="7834" b="7834"/>
          <a:stretch/>
        </p:blipFill>
        <p:spPr>
          <a:xfrm>
            <a:off x="-200" y="0"/>
            <a:ext cx="91443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body" idx="4294967295"/>
          </p:nvPr>
        </p:nvSpPr>
        <p:spPr>
          <a:xfrm>
            <a:off x="381000" y="4061050"/>
            <a:ext cx="5160000" cy="70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Chronic exhaustion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l="10094" r="10102"/>
          <a:stretch/>
        </p:blipFill>
        <p:spPr>
          <a:xfrm>
            <a:off x="76200" y="76200"/>
            <a:ext cx="2959493" cy="2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t="22165" b="22170"/>
          <a:stretch/>
        </p:blipFill>
        <p:spPr>
          <a:xfrm>
            <a:off x="76200" y="2606675"/>
            <a:ext cx="2959501" cy="247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l="13492" r="13499"/>
          <a:stretch/>
        </p:blipFill>
        <p:spPr>
          <a:xfrm>
            <a:off x="3035700" y="157750"/>
            <a:ext cx="5969703" cy="498574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185775" y="4319150"/>
            <a:ext cx="26937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Detached, Unmotivated</a:t>
            </a:r>
            <a:endParaRPr sz="1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3542200" y="4149575"/>
            <a:ext cx="52017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Feeling like a live wire all the time</a:t>
            </a:r>
            <a:endParaRPr sz="23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Symptoms of BURNOUT to look out for</a:t>
            </a:r>
            <a:endParaRPr/>
          </a:p>
        </p:txBody>
      </p:sp>
      <p:sp>
        <p:nvSpPr>
          <p:cNvPr id="102" name="Google Shape;102;p19"/>
          <p:cNvSpPr txBox="1"/>
          <p:nvPr/>
        </p:nvSpPr>
        <p:spPr>
          <a:xfrm>
            <a:off x="2940325" y="1463250"/>
            <a:ext cx="32715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980100" y="1573700"/>
            <a:ext cx="72195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Physical and mental exhaustion. Your energy is zapped.</a:t>
            </a:r>
            <a:endParaRPr sz="20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Depersonalization - a feeling of indifference, numbness, cynical</a:t>
            </a:r>
            <a:endParaRPr sz="20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Reduced personal accomplishment (efficacy) and/or performance - losing pleasure in your work, lack of focus</a:t>
            </a:r>
            <a:endParaRPr sz="20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6146600" y="4256475"/>
            <a:ext cx="20529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Integris Health</a:t>
            </a:r>
            <a:endParaRPr sz="13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-7648775" y="-27362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7675" y="147400"/>
            <a:ext cx="4848701" cy="484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/>
        </p:nvSpPr>
        <p:spPr>
          <a:xfrm>
            <a:off x="278650" y="545700"/>
            <a:ext cx="3123300" cy="39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“Powering through” isn’t an option</a:t>
            </a:r>
            <a:endParaRPr sz="45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 consequences of </a:t>
            </a:r>
            <a:r>
              <a:rPr lang="en">
                <a:solidFill>
                  <a:schemeClr val="dk1"/>
                </a:solidFill>
              </a:rPr>
              <a:t>chronic</a:t>
            </a:r>
            <a:r>
              <a:rPr lang="en"/>
              <a:t> stress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525" y="564200"/>
            <a:ext cx="5473225" cy="40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/>
          <p:nvPr/>
        </p:nvSpPr>
        <p:spPr>
          <a:xfrm>
            <a:off x="4126975" y="1503425"/>
            <a:ext cx="4395600" cy="1959425"/>
          </a:xfrm>
          <a:prstGeom prst="flowChartDisplay">
            <a:avLst/>
          </a:prstGeom>
          <a:solidFill>
            <a:schemeClr val="dk1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Mindfulness</a:t>
            </a:r>
            <a:endParaRPr sz="15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Mediated Stress Response</a:t>
            </a:r>
            <a:endParaRPr sz="15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3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DEEP BREATHING</a:t>
            </a:r>
            <a:endParaRPr sz="13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YOGA</a:t>
            </a:r>
            <a:endParaRPr sz="13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MEDITATION, CREATING</a:t>
            </a:r>
            <a:endParaRPr sz="13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ACTIVATES PARASYMPATHETIC NS</a:t>
            </a:r>
            <a:endParaRPr sz="13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On-screen Show (16:9)</PresentationFormat>
  <Paragraphs>56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Playfair Display</vt:lpstr>
      <vt:lpstr>Montserrat</vt:lpstr>
      <vt:lpstr>Roboto</vt:lpstr>
      <vt:lpstr>Arial</vt:lpstr>
      <vt:lpstr>Nunito</vt:lpstr>
      <vt:lpstr>Oswald</vt:lpstr>
      <vt:lpstr>Pop</vt:lpstr>
      <vt:lpstr>Waking Up From Autopilot: Lessons on Burnout  from a Recovering People-Pleaser</vt:lpstr>
      <vt:lpstr>PowerPoint Presentation</vt:lpstr>
      <vt:lpstr>Prime conditions for burnout</vt:lpstr>
      <vt:lpstr>PowerPoint Presentation</vt:lpstr>
      <vt:lpstr>PowerPoint Presentation</vt:lpstr>
      <vt:lpstr>Symptoms of BURNOUT to look out for</vt:lpstr>
      <vt:lpstr>PowerPoint Presentation</vt:lpstr>
      <vt:lpstr>Health consequences of chronic stress</vt:lpstr>
      <vt:lpstr>PowerPoint Presentation</vt:lpstr>
      <vt:lpstr> Autoimmune diseases occur when the body's immune system mistakenly attacks its own healthy tissues and organs. Here is a list of some common autoimmune diseases:  Endocrine System: Addison's disease, Graves' disease, Hashimoto's thyroiditis, and Type 1 diabetes.  Musculoskeletal System: Rheumatoid arthritis, Psoriatic arthritis, Lupus, and Myasthenia gravis.  Gastrointestinal System: Crohn's disease, Ulcerative colitis, and Celiac disease.  Skin and Connective Tissue: Scleroderma, Vasculitis, Psoriasis, and Systemic lupus erythematosus (lupus).  Neurological System: Multiple sclerosis, Guillain-Barré syndrome, Myasthenia gravis, and Sjögren's syndrome.  Other: Pernicious anemia, Reactive arthritis, Autoimmune hemolytic anemia, and Idiopathic thrombocytopenic purpura (ITP).  </vt:lpstr>
      <vt:lpstr>Burnout costs employers in real dollars</vt:lpstr>
      <vt:lpstr>According to the Harvard Business Review, U.S. businesses lose between $125 billion to $190 billion annually in healthcare costs due to workplace burnout. Additionally, burnout can lead to a 50% increase in safety incidents and a 37% increase in absenteeism, which further elevates operational costs. May 16, 2024        Source: https://tryhealium.com/blog/cost-of-burnout-and-turnover</vt:lpstr>
      <vt:lpstr>Healing takes time and requires a change in mindset</vt:lpstr>
      <vt:lpstr>PowerPoint Presentation</vt:lpstr>
      <vt:lpstr>PowerPoint Presentation</vt:lpstr>
      <vt:lpstr>PowerPoint Presentation</vt:lpstr>
      <vt:lpstr>PowerPoint Presentation</vt:lpstr>
      <vt:lpstr>A New Life</vt:lpstr>
      <vt:lpstr>New work with passion and purpose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Waking Up From Autopilot: Lessons on Burnout  from a Recovering People-Pleaser</dc:title>
  <dc:creator>Lee-Ann O'Dell</dc:creator>
  <cp:lastModifiedBy>Liz Bryant</cp:lastModifiedBy>
  <cp:revision>1</cp:revision>
  <dcterms:modified xsi:type="dcterms:W3CDTF">2025-05-22T15:52:36Z</dcterms:modified>
</cp:coreProperties>
</file>