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4630400" cy="8229600"/>
  <p:notesSz cx="8229600" cy="14630400"/>
  <p:embeddedFontLst>
    <p:embeddedFont>
      <p:font typeface="Fira Mono Medium" panose="020F0502020204030204" pitchFamily="49" charset="0"/>
      <p:regular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3" d="100"/>
          <a:sy n="73" d="100"/>
        </p:scale>
        <p:origin x="485" y="28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5445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everyone to today’s session. Data privacy is a growing concern across industries, and higher education is no exception. Today, we’ll discuss the challenges institutions face and strategies for safeguarding sensitive information.
For instance, consider a university conducting groundbreaking research on renewable energy. Without strong data privacy measures, a cyberattack could result in the theft of proprietary research, allowing competitors to replicate years of work and depriving the university of patent opportunities and funding. Such incidents underscore the importance of robust data privacy to safeguard institutional assets and maintain trust.
</a:t>
            </a:r>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Higher education institutions manage a wealth of sensitive information.
Weak data privacy policies can lead to cyberattacks, legal issues, and reputational harm. This session aims to address these issues.
Cyberattacks are on the rise, with outdated systems amplifying vulnerabilities. The costs are steep, both financially and reputationally.
Legacy Systems: Older IT systems may lack robust security features, making them vulnerable to attacks. •
Shadow IT: Unregulated use of third-party applications by staff or students can expose sensitive data
Phishing and Social Engineering: Universities are frequent targets for cybercriminals due to the diversity of users and valuable data
Data Over-collection: Collecting more data than necessary increases the institution's risk exposure without clear benefits.
</a:t>
            </a:r>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themes provide a roadmap for improving data privacy by addressing critical areas like asset management and risk assessment.
</a:t>
            </a:r>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Strong data privacy standards build trust, ensure compliance, and protect operational integrity. Highlight the frameworks institutions can adopt.
</a:t>
            </a:r>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pitfalls make higher education institutions especially vulnerable. Addressing them is key to strengthening data privacy.
notes around types of systems that are likely to be attacked or compromised and how data privacy plays in to them</a:t>
            </a:r>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Leaders play a critical role in implementing data privacy strategies. Emphasize data governance frameworks and board-level engagement.
Data Minimization: Only collect and retain data essential for institutional operations and compliance
Data Classification: Leverage data labeling and data hygiene to reduce over-exposing classified or non-public information
Role-based Access: Implement role-based access controls (RBAC) to ensure staff only access data necessary for their roles
Comprehensive Training: Regularly educate staff, faculty, and students on data privacy policies and recognize phishing or social engineering tactics.
Vendor Risk Management: Assess third-party tools and platforms for compliance with data privacy standards before adoption.
Incident Response Plan: Develop and regularly test a data breach response plan to minimize the impact of potential incidents.
Data Lifecycle Management: Establish clear policies for data collection, storage, sharing, and disposal.
Place an emphasis on data governance frameworks (e.g., NIST Privacy Framework, ISO 27701).
Board-level involvement—leadership engagement at the highest level is critical
Emphasize metrics: How leadership can measure the effectiveness of privacy initiatives.
</a:t>
            </a:r>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 phased recommendations: Immediate (30 days), Medium-term (90 days), Long-term (6-12 months). Form a Data Privacy Task Force for ongoing improvements.
Policy Development: Ensure clear, enforceable data privacy policies are in place and updated regularly
Auditing and Monitoring: Conduct routine audits of data access and usage logs to identify potential risks or violations. • Encryption Standards: Use encryption for sensitive data both in transit and at rest
Two-factor Authentication (2FA): Require 2FA for systems containing sensitive information
Regular Updates: Ensure all systems, including legacy platforms, are updated with the latest security patches. • Cross-department Collaboration: Encourage coordination between IT, legal, and academic departments to align data privacy efforts. Speaker notes to add to deck: Introduce phased recommendations: Immediate (30 days), Medium-term (90 days), Long-term (6-12 months).
Evaluate cross-department collaboration—perhaps forming or revisiting a Data Privacy Task Force
</a:t>
            </a:r>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 how robust data privacy measures benefit students, faculty, and institutions overall.
Enhanced Student Trust: Students are more likely to engage with institutions that prioritize safeguarding their data.
Risk Reduction: Proactive data privacy measures mitigate risks of breaches and associated costs
Competitive Advantage: Institutions with robust data privacy protocols may stand out to students, parents, and donors
Operational Resilience: Strong data privacy standards enhance the institution's ability to respond to threats and maintain continuity.</a:t>
            </a:r>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Inspire action by emphasizing the importance of leadership in creating a culture of privacy. End with a vision statement to position the institution as a leader in data privacy.
Thank the audience and reinforce the message that prioritizing data privacy ensures the longevity and trustworthiness of institutions.
Mandate a culture of data privacy by requiring regular privacy audits emphasizing its importance at every organizational level – start with your own department to “lead by example”
Allocate resources for privacy-enhancing technologies and training initiatives.
Regularly review and adapt policies to meet evolving data privacy challenges.
Partner with external experts for audits and to stay informed of best practices and legal developments. 
Vision statement - Let’s position our institutions as national leaders in data privacy</a:t>
            </a:r>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81B"/>
          </a:solidFill>
          <a:ln/>
        </p:spPr>
      </p:sp>
      <p:sp>
        <p:nvSpPr>
          <p:cNvPr id="3" name="Shape 1"/>
          <p:cNvSpPr/>
          <p:nvPr/>
        </p:nvSpPr>
        <p:spPr>
          <a:xfrm>
            <a:off x="0" y="0"/>
            <a:ext cx="14630400" cy="8229600"/>
          </a:xfrm>
          <a:prstGeom prst="rect">
            <a:avLst/>
          </a:prstGeom>
          <a:solidFill>
            <a:srgbClr val="0F0F10"/>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81B"/>
          </a:solidFill>
          <a:ln/>
        </p:spPr>
      </p:sp>
      <p:sp>
        <p:nvSpPr>
          <p:cNvPr id="3" name="Shape 1"/>
          <p:cNvSpPr/>
          <p:nvPr/>
        </p:nvSpPr>
        <p:spPr>
          <a:xfrm>
            <a:off x="0" y="0"/>
            <a:ext cx="14630400" cy="8229600"/>
          </a:xfrm>
          <a:prstGeom prst="rect">
            <a:avLst/>
          </a:prstGeom>
          <a:solidFill>
            <a:srgbClr val="0F0F10"/>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81B"/>
          </a:solidFill>
          <a:ln/>
        </p:spPr>
      </p:sp>
      <p:sp>
        <p:nvSpPr>
          <p:cNvPr id="3" name="Shape 1"/>
          <p:cNvSpPr/>
          <p:nvPr/>
        </p:nvSpPr>
        <p:spPr>
          <a:xfrm>
            <a:off x="0" y="0"/>
            <a:ext cx="14630400" cy="8229600"/>
          </a:xfrm>
          <a:prstGeom prst="rect">
            <a:avLst/>
          </a:prstGeom>
          <a:solidFill>
            <a:srgbClr val="0F0F10"/>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81B"/>
          </a:solidFill>
          <a:ln/>
        </p:spPr>
      </p:sp>
      <p:sp>
        <p:nvSpPr>
          <p:cNvPr id="3" name="Shape 1"/>
          <p:cNvSpPr/>
          <p:nvPr/>
        </p:nvSpPr>
        <p:spPr>
          <a:xfrm>
            <a:off x="0" y="0"/>
            <a:ext cx="14630400" cy="8229600"/>
          </a:xfrm>
          <a:prstGeom prst="rect">
            <a:avLst/>
          </a:prstGeom>
          <a:solidFill>
            <a:srgbClr val="0F0F10"/>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81B"/>
          </a:solidFill>
          <a:ln/>
        </p:spPr>
      </p:sp>
      <p:sp>
        <p:nvSpPr>
          <p:cNvPr id="3" name="Shape 1"/>
          <p:cNvSpPr/>
          <p:nvPr/>
        </p:nvSpPr>
        <p:spPr>
          <a:xfrm>
            <a:off x="0" y="0"/>
            <a:ext cx="14630400" cy="8229600"/>
          </a:xfrm>
          <a:prstGeom prst="rect">
            <a:avLst/>
          </a:prstGeom>
          <a:solidFill>
            <a:srgbClr val="0F0F10"/>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81B"/>
          </a:solidFill>
          <a:ln/>
        </p:spPr>
      </p:sp>
      <p:sp>
        <p:nvSpPr>
          <p:cNvPr id="3" name="Shape 1"/>
          <p:cNvSpPr/>
          <p:nvPr/>
        </p:nvSpPr>
        <p:spPr>
          <a:xfrm>
            <a:off x="0" y="0"/>
            <a:ext cx="14630400" cy="8229600"/>
          </a:xfrm>
          <a:prstGeom prst="rect">
            <a:avLst/>
          </a:prstGeom>
          <a:solidFill>
            <a:srgbClr val="0F0F10"/>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81B"/>
          </a:solidFill>
          <a:ln/>
        </p:spPr>
      </p:sp>
      <p:sp>
        <p:nvSpPr>
          <p:cNvPr id="3" name="Shape 1"/>
          <p:cNvSpPr/>
          <p:nvPr/>
        </p:nvSpPr>
        <p:spPr>
          <a:xfrm>
            <a:off x="0" y="0"/>
            <a:ext cx="14630400" cy="8229600"/>
          </a:xfrm>
          <a:prstGeom prst="rect">
            <a:avLst/>
          </a:prstGeom>
          <a:solidFill>
            <a:srgbClr val="0F0F10"/>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81B"/>
          </a:solidFill>
          <a:ln/>
        </p:spPr>
      </p:sp>
      <p:sp>
        <p:nvSpPr>
          <p:cNvPr id="3" name="Shape 1"/>
          <p:cNvSpPr/>
          <p:nvPr/>
        </p:nvSpPr>
        <p:spPr>
          <a:xfrm>
            <a:off x="0" y="0"/>
            <a:ext cx="14630400" cy="8229600"/>
          </a:xfrm>
          <a:prstGeom prst="rect">
            <a:avLst/>
          </a:prstGeom>
          <a:solidFill>
            <a:srgbClr val="0F0F10"/>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81B"/>
          </a:solidFill>
          <a:ln/>
        </p:spPr>
      </p:sp>
      <p:sp>
        <p:nvSpPr>
          <p:cNvPr id="3" name="Shape 1"/>
          <p:cNvSpPr/>
          <p:nvPr/>
        </p:nvSpPr>
        <p:spPr>
          <a:xfrm>
            <a:off x="0" y="0"/>
            <a:ext cx="14630400" cy="8229600"/>
          </a:xfrm>
          <a:prstGeom prst="rect">
            <a:avLst/>
          </a:prstGeom>
          <a:solidFill>
            <a:srgbClr val="0F0F10"/>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_rels/slide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Text 0"/>
          <p:cNvSpPr/>
          <p:nvPr/>
        </p:nvSpPr>
        <p:spPr>
          <a:xfrm>
            <a:off x="793790" y="1818323"/>
            <a:ext cx="13042821" cy="1417558"/>
          </a:xfrm>
          <a:prstGeom prst="rect">
            <a:avLst/>
          </a:prstGeom>
          <a:noFill/>
          <a:ln/>
        </p:spPr>
        <p:txBody>
          <a:bodyPr wrap="square" lIns="0" tIns="0" rIns="0" bIns="0" rtlCol="0" anchor="t"/>
          <a:lstStyle/>
          <a:p>
            <a:pPr marL="0" indent="0" algn="l">
              <a:lnSpc>
                <a:spcPts val="5550"/>
              </a:lnSpc>
              <a:buNone/>
            </a:pPr>
            <a:r>
              <a:rPr lang="en-US" sz="4450" dirty="0">
                <a:solidFill>
                  <a:srgbClr val="FBF3FA"/>
                </a:solidFill>
                <a:latin typeface="Fira Mono Medium" pitchFamily="34" charset="0"/>
                <a:ea typeface="Fira Mono Medium" pitchFamily="34" charset="-122"/>
                <a:cs typeface="Fira Mono Medium" pitchFamily="34" charset="-120"/>
              </a:rPr>
              <a:t>Data Privacy in Higher Education: CICV June Conference Talking Points</a:t>
            </a:r>
            <a:endParaRPr lang="en-US" sz="4450" dirty="0"/>
          </a:p>
        </p:txBody>
      </p:sp>
      <p:sp>
        <p:nvSpPr>
          <p:cNvPr id="3" name="Text 1"/>
          <p:cNvSpPr/>
          <p:nvPr/>
        </p:nvSpPr>
        <p:spPr>
          <a:xfrm>
            <a:off x="793790" y="3689509"/>
            <a:ext cx="13042821" cy="1451610"/>
          </a:xfrm>
          <a:prstGeom prst="rect">
            <a:avLst/>
          </a:prstGeom>
          <a:noFill/>
          <a:ln/>
        </p:spPr>
        <p:txBody>
          <a:bodyPr wrap="square" lIns="0" tIns="0" rIns="0" bIns="0" rtlCol="0" anchor="t"/>
          <a:lstStyle/>
          <a:p>
            <a:pPr marL="0" indent="0" algn="l">
              <a:lnSpc>
                <a:spcPts val="2850"/>
              </a:lnSpc>
              <a:buNone/>
            </a:pPr>
            <a:r>
              <a:rPr lang="en-US" sz="1750" dirty="0">
                <a:solidFill>
                  <a:srgbClr val="E0D6DE"/>
                </a:solidFill>
                <a:latin typeface="Arial" panose="020B0604020202020204" pitchFamily="34" charset="0"/>
                <a:ea typeface="Fira Sans" pitchFamily="34" charset="-122"/>
                <a:cs typeface="Arial" panose="020B0604020202020204" pitchFamily="34" charset="0"/>
              </a:rPr>
              <a:t>Higher education institutions face growing challenges in protecting sensitive information in today's technology-driven world. The reliance on digital tools for teaching, research, and administration requires managing vast amounts of data, such as student records, financial information, and intellectual property. Weak data privacy policies heighten the risks of cyberattacks, regulatory noncompliance, and reputational damage.</a:t>
            </a:r>
            <a:endParaRPr lang="en-US" sz="1750" dirty="0">
              <a:latin typeface="Arial" panose="020B0604020202020204" pitchFamily="34" charset="0"/>
              <a:cs typeface="Arial" panose="020B0604020202020204" pitchFamily="34" charset="0"/>
            </a:endParaRPr>
          </a:p>
        </p:txBody>
      </p:sp>
      <p:sp>
        <p:nvSpPr>
          <p:cNvPr id="4" name="Text 2"/>
          <p:cNvSpPr/>
          <p:nvPr/>
        </p:nvSpPr>
        <p:spPr>
          <a:xfrm>
            <a:off x="793790" y="5396270"/>
            <a:ext cx="13042821" cy="362903"/>
          </a:xfrm>
          <a:prstGeom prst="rect">
            <a:avLst/>
          </a:prstGeom>
          <a:noFill/>
          <a:ln/>
        </p:spPr>
        <p:txBody>
          <a:bodyPr wrap="none" lIns="0" tIns="0" rIns="0" bIns="0" rtlCol="0" anchor="t"/>
          <a:lstStyle/>
          <a:p>
            <a:pPr marL="0" indent="0" algn="l">
              <a:lnSpc>
                <a:spcPts val="2850"/>
              </a:lnSpc>
              <a:buNone/>
            </a:pPr>
            <a:endParaRPr lang="en-US" sz="1750" dirty="0"/>
          </a:p>
        </p:txBody>
      </p:sp>
      <p:sp>
        <p:nvSpPr>
          <p:cNvPr id="7" name="Text 4"/>
          <p:cNvSpPr/>
          <p:nvPr/>
        </p:nvSpPr>
        <p:spPr>
          <a:xfrm>
            <a:off x="1270040" y="6014323"/>
            <a:ext cx="2216229" cy="396835"/>
          </a:xfrm>
          <a:prstGeom prst="rect">
            <a:avLst/>
          </a:prstGeom>
          <a:noFill/>
          <a:ln/>
        </p:spPr>
        <p:txBody>
          <a:bodyPr wrap="none" lIns="0" tIns="0" rIns="0" bIns="0" rtlCol="0" anchor="t"/>
          <a:lstStyle/>
          <a:p>
            <a:pPr marL="0" indent="0" algn="l">
              <a:lnSpc>
                <a:spcPts val="3100"/>
              </a:lnSpc>
              <a:buNone/>
            </a:pPr>
            <a:r>
              <a:rPr lang="en-US" sz="2200" b="1" dirty="0">
                <a:solidFill>
                  <a:srgbClr val="E0D6DE"/>
                </a:solidFill>
                <a:latin typeface="Arial" panose="020B0604020202020204" pitchFamily="34" charset="0"/>
                <a:ea typeface="Fira Sans Bold" pitchFamily="34" charset="-122"/>
                <a:cs typeface="Arial" panose="020B0604020202020204" pitchFamily="34" charset="0"/>
              </a:rPr>
              <a:t>Matt McKenna</a:t>
            </a:r>
          </a:p>
          <a:p>
            <a:pPr marL="0" indent="0" algn="l">
              <a:lnSpc>
                <a:spcPts val="3100"/>
              </a:lnSpc>
              <a:buNone/>
            </a:pPr>
            <a:r>
              <a:rPr lang="en-US" sz="2200" b="1" dirty="0">
                <a:solidFill>
                  <a:srgbClr val="E0D6DE"/>
                </a:solidFill>
                <a:latin typeface="Arial" panose="020B0604020202020204" pitchFamily="34" charset="0"/>
                <a:ea typeface="Fira Sans Bold" pitchFamily="34" charset="-122"/>
                <a:cs typeface="Arial" panose="020B0604020202020204" pitchFamily="34" charset="0"/>
              </a:rPr>
              <a:t>June 2025</a:t>
            </a:r>
          </a:p>
          <a:p>
            <a:pPr marL="0" indent="0" algn="l">
              <a:lnSpc>
                <a:spcPts val="3100"/>
              </a:lnSpc>
              <a:buNone/>
            </a:pPr>
            <a:endParaRPr lang="en-US" sz="2200" b="1"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F0223888-9BFB-65CE-218F-50E7199C95C6}"/>
              </a:ext>
            </a:extLst>
          </p:cNvPr>
          <p:cNvSpPr/>
          <p:nvPr/>
        </p:nvSpPr>
        <p:spPr>
          <a:xfrm>
            <a:off x="12754099" y="7707086"/>
            <a:ext cx="1769423" cy="42751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706160"/>
            <a:ext cx="4625816" cy="566976"/>
          </a:xfrm>
          <a:prstGeom prst="rect">
            <a:avLst/>
          </a:prstGeom>
          <a:noFill/>
          <a:ln/>
        </p:spPr>
        <p:txBody>
          <a:bodyPr wrap="none" lIns="0" tIns="0" rIns="0" bIns="0" rtlCol="0" anchor="t"/>
          <a:lstStyle/>
          <a:p>
            <a:pPr marL="0" indent="0" algn="l">
              <a:lnSpc>
                <a:spcPts val="4450"/>
              </a:lnSpc>
              <a:buNone/>
            </a:pPr>
            <a:r>
              <a:rPr lang="en-US" sz="3550" dirty="0">
                <a:solidFill>
                  <a:srgbClr val="FBF3FA"/>
                </a:solidFill>
                <a:latin typeface="Fira Mono Medium" pitchFamily="34" charset="0"/>
                <a:ea typeface="Fira Mono Medium" pitchFamily="34" charset="-122"/>
                <a:cs typeface="Fira Mono Medium" pitchFamily="34" charset="-120"/>
              </a:rPr>
              <a:t>Problem Statement</a:t>
            </a:r>
            <a:endParaRPr lang="en-US" sz="3550" dirty="0"/>
          </a:p>
        </p:txBody>
      </p:sp>
      <p:sp>
        <p:nvSpPr>
          <p:cNvPr id="4" name="Text 1"/>
          <p:cNvSpPr/>
          <p:nvPr/>
        </p:nvSpPr>
        <p:spPr>
          <a:xfrm>
            <a:off x="793790" y="1636038"/>
            <a:ext cx="3642122" cy="598765"/>
          </a:xfrm>
          <a:prstGeom prst="rect">
            <a:avLst/>
          </a:prstGeom>
          <a:noFill/>
          <a:ln/>
        </p:spPr>
        <p:txBody>
          <a:bodyPr wrap="none" lIns="0" tIns="0" rIns="0" bIns="0" rtlCol="0" anchor="t"/>
          <a:lstStyle/>
          <a:p>
            <a:pPr marL="0" indent="0" algn="ctr">
              <a:lnSpc>
                <a:spcPts val="4700"/>
              </a:lnSpc>
              <a:buNone/>
            </a:pPr>
            <a:r>
              <a:rPr lang="en-US" sz="4700" dirty="0">
                <a:solidFill>
                  <a:srgbClr val="E0D6DE"/>
                </a:solidFill>
                <a:latin typeface="Fira Mono Medium" pitchFamily="34" charset="0"/>
                <a:ea typeface="Fira Mono Medium" pitchFamily="34" charset="-122"/>
                <a:cs typeface="Fira Mono Medium" pitchFamily="34" charset="-120"/>
              </a:rPr>
              <a:t>45%</a:t>
            </a:r>
            <a:endParaRPr lang="en-US" sz="4700" dirty="0"/>
          </a:p>
        </p:txBody>
      </p:sp>
      <p:sp>
        <p:nvSpPr>
          <p:cNvPr id="5" name="Text 2"/>
          <p:cNvSpPr/>
          <p:nvPr/>
        </p:nvSpPr>
        <p:spPr>
          <a:xfrm>
            <a:off x="1480661" y="2461617"/>
            <a:ext cx="2268260" cy="283488"/>
          </a:xfrm>
          <a:prstGeom prst="rect">
            <a:avLst/>
          </a:prstGeom>
          <a:noFill/>
          <a:ln/>
        </p:spPr>
        <p:txBody>
          <a:bodyPr wrap="none" lIns="0" tIns="0" rIns="0" bIns="0" rtlCol="0" anchor="t"/>
          <a:lstStyle/>
          <a:p>
            <a:pPr marL="0" indent="0" algn="ctr">
              <a:lnSpc>
                <a:spcPts val="2200"/>
              </a:lnSpc>
              <a:buNone/>
            </a:pPr>
            <a:r>
              <a:rPr lang="en-US" sz="1750" dirty="0">
                <a:solidFill>
                  <a:srgbClr val="E0D6DE"/>
                </a:solidFill>
                <a:latin typeface="Arial" panose="020B0604020202020204" pitchFamily="34" charset="0"/>
                <a:ea typeface="Fira Mono Medium" pitchFamily="34" charset="-122"/>
                <a:cs typeface="Arial" panose="020B0604020202020204" pitchFamily="34" charset="0"/>
              </a:rPr>
              <a:t>Outdated Systems</a:t>
            </a:r>
            <a:endParaRPr lang="en-US" sz="1750" dirty="0">
              <a:latin typeface="Arial" panose="020B0604020202020204" pitchFamily="34" charset="0"/>
              <a:cs typeface="Arial" panose="020B0604020202020204" pitchFamily="34" charset="0"/>
            </a:endParaRPr>
          </a:p>
        </p:txBody>
      </p:sp>
      <p:sp>
        <p:nvSpPr>
          <p:cNvPr id="6" name="Text 3"/>
          <p:cNvSpPr/>
          <p:nvPr/>
        </p:nvSpPr>
        <p:spPr>
          <a:xfrm>
            <a:off x="793790" y="2853928"/>
            <a:ext cx="3642122" cy="870823"/>
          </a:xfrm>
          <a:prstGeom prst="rect">
            <a:avLst/>
          </a:prstGeom>
          <a:noFill/>
          <a:ln/>
        </p:spPr>
        <p:txBody>
          <a:bodyPr wrap="square" lIns="0" tIns="0" rIns="0" bIns="0" rtlCol="0" anchor="t"/>
          <a:lstStyle/>
          <a:p>
            <a:pPr marL="0" indent="0" algn="ctr">
              <a:lnSpc>
                <a:spcPts val="2250"/>
              </a:lnSpc>
              <a:buNone/>
            </a:pPr>
            <a:r>
              <a:rPr lang="en-US" sz="1400" dirty="0">
                <a:solidFill>
                  <a:srgbClr val="E0D6DE"/>
                </a:solidFill>
                <a:latin typeface="Arial" panose="020B0604020202020204" pitchFamily="34" charset="0"/>
                <a:ea typeface="Fira Sans" pitchFamily="34" charset="-122"/>
                <a:cs typeface="Arial" panose="020B0604020202020204" pitchFamily="34" charset="0"/>
              </a:rPr>
              <a:t>Of all observed universities had at least one asset running a version of PHP past its end-of-life date</a:t>
            </a:r>
            <a:endParaRPr lang="en-US" sz="1400" dirty="0">
              <a:latin typeface="Arial" panose="020B0604020202020204" pitchFamily="34" charset="0"/>
              <a:cs typeface="Arial" panose="020B0604020202020204" pitchFamily="34" charset="0"/>
            </a:endParaRPr>
          </a:p>
        </p:txBody>
      </p:sp>
      <p:sp>
        <p:nvSpPr>
          <p:cNvPr id="7" name="Text 4"/>
          <p:cNvSpPr/>
          <p:nvPr/>
        </p:nvSpPr>
        <p:spPr>
          <a:xfrm>
            <a:off x="4708088" y="1636038"/>
            <a:ext cx="3642122" cy="598765"/>
          </a:xfrm>
          <a:prstGeom prst="rect">
            <a:avLst/>
          </a:prstGeom>
          <a:noFill/>
          <a:ln/>
        </p:spPr>
        <p:txBody>
          <a:bodyPr wrap="none" lIns="0" tIns="0" rIns="0" bIns="0" rtlCol="0" anchor="t"/>
          <a:lstStyle/>
          <a:p>
            <a:pPr marL="0" indent="0" algn="ctr">
              <a:lnSpc>
                <a:spcPts val="4700"/>
              </a:lnSpc>
              <a:buNone/>
            </a:pPr>
            <a:r>
              <a:rPr lang="en-US" sz="4700" dirty="0">
                <a:solidFill>
                  <a:srgbClr val="E0D6DE"/>
                </a:solidFill>
                <a:latin typeface="Fira Mono Medium" pitchFamily="34" charset="0"/>
                <a:ea typeface="Fira Mono Medium" pitchFamily="34" charset="-122"/>
                <a:cs typeface="Fira Mono Medium" pitchFamily="34" charset="-120"/>
              </a:rPr>
              <a:t>70%</a:t>
            </a:r>
            <a:endParaRPr lang="en-US" sz="4700" dirty="0"/>
          </a:p>
        </p:txBody>
      </p:sp>
      <p:sp>
        <p:nvSpPr>
          <p:cNvPr id="8" name="Text 5"/>
          <p:cNvSpPr/>
          <p:nvPr/>
        </p:nvSpPr>
        <p:spPr>
          <a:xfrm>
            <a:off x="5372933" y="2461617"/>
            <a:ext cx="2312313" cy="283488"/>
          </a:xfrm>
          <a:prstGeom prst="rect">
            <a:avLst/>
          </a:prstGeom>
          <a:noFill/>
          <a:ln/>
        </p:spPr>
        <p:txBody>
          <a:bodyPr wrap="none" lIns="0" tIns="0" rIns="0" bIns="0" rtlCol="0" anchor="t"/>
          <a:lstStyle/>
          <a:p>
            <a:pPr marL="0" indent="0" algn="ctr">
              <a:lnSpc>
                <a:spcPts val="2200"/>
              </a:lnSpc>
              <a:buNone/>
            </a:pPr>
            <a:r>
              <a:rPr lang="en-US" sz="1750" dirty="0">
                <a:solidFill>
                  <a:srgbClr val="E0D6DE"/>
                </a:solidFill>
                <a:latin typeface="Arial" panose="020B0604020202020204" pitchFamily="34" charset="0"/>
                <a:ea typeface="Fira Mono Medium" pitchFamily="34" charset="-122"/>
                <a:cs typeface="Arial" panose="020B0604020202020204" pitchFamily="34" charset="0"/>
              </a:rPr>
              <a:t>Increased Attacks</a:t>
            </a:r>
            <a:endParaRPr lang="en-US" sz="1750" dirty="0">
              <a:latin typeface="Arial" panose="020B0604020202020204" pitchFamily="34" charset="0"/>
              <a:cs typeface="Arial" panose="020B0604020202020204" pitchFamily="34" charset="0"/>
            </a:endParaRPr>
          </a:p>
        </p:txBody>
      </p:sp>
      <p:sp>
        <p:nvSpPr>
          <p:cNvPr id="9" name="Text 6"/>
          <p:cNvSpPr/>
          <p:nvPr/>
        </p:nvSpPr>
        <p:spPr>
          <a:xfrm>
            <a:off x="4708088" y="2853928"/>
            <a:ext cx="3642122" cy="580549"/>
          </a:xfrm>
          <a:prstGeom prst="rect">
            <a:avLst/>
          </a:prstGeom>
          <a:noFill/>
          <a:ln/>
        </p:spPr>
        <p:txBody>
          <a:bodyPr wrap="square" lIns="0" tIns="0" rIns="0" bIns="0" rtlCol="0" anchor="t"/>
          <a:lstStyle/>
          <a:p>
            <a:pPr marL="0" indent="0" algn="ctr">
              <a:lnSpc>
                <a:spcPts val="2250"/>
              </a:lnSpc>
              <a:buNone/>
            </a:pPr>
            <a:r>
              <a:rPr lang="en-US" sz="1400" dirty="0">
                <a:solidFill>
                  <a:srgbClr val="E0D6DE"/>
                </a:solidFill>
                <a:latin typeface="Arial" panose="020B0604020202020204" pitchFamily="34" charset="0"/>
                <a:ea typeface="Fira Sans" pitchFamily="34" charset="-122"/>
                <a:cs typeface="Arial" panose="020B0604020202020204" pitchFamily="34" charset="0"/>
              </a:rPr>
              <a:t>Cyberattacks in higher education increased by this percentage in 2024 compared to 2023</a:t>
            </a:r>
            <a:endParaRPr lang="en-US" sz="1400" dirty="0">
              <a:latin typeface="Arial" panose="020B0604020202020204" pitchFamily="34" charset="0"/>
              <a:cs typeface="Arial" panose="020B0604020202020204" pitchFamily="34" charset="0"/>
            </a:endParaRPr>
          </a:p>
        </p:txBody>
      </p:sp>
      <p:sp>
        <p:nvSpPr>
          <p:cNvPr id="10" name="Text 7"/>
          <p:cNvSpPr/>
          <p:nvPr/>
        </p:nvSpPr>
        <p:spPr>
          <a:xfrm>
            <a:off x="2750939" y="4359831"/>
            <a:ext cx="3642122" cy="598765"/>
          </a:xfrm>
          <a:prstGeom prst="rect">
            <a:avLst/>
          </a:prstGeom>
          <a:noFill/>
          <a:ln/>
        </p:spPr>
        <p:txBody>
          <a:bodyPr wrap="none" lIns="0" tIns="0" rIns="0" bIns="0" rtlCol="0" anchor="t"/>
          <a:lstStyle/>
          <a:p>
            <a:pPr marL="0" indent="0" algn="ctr">
              <a:lnSpc>
                <a:spcPts val="4700"/>
              </a:lnSpc>
              <a:buNone/>
            </a:pPr>
            <a:r>
              <a:rPr lang="en-US" sz="4700" dirty="0">
                <a:solidFill>
                  <a:srgbClr val="E0D6DE"/>
                </a:solidFill>
                <a:latin typeface="Fira Mono Medium" pitchFamily="34" charset="0"/>
                <a:ea typeface="Fira Mono Medium" pitchFamily="34" charset="-122"/>
                <a:cs typeface="Fira Mono Medium" pitchFamily="34" charset="-120"/>
              </a:rPr>
              <a:t>$4.02M</a:t>
            </a:r>
            <a:endParaRPr lang="en-US" sz="4700" dirty="0"/>
          </a:p>
        </p:txBody>
      </p:sp>
      <p:sp>
        <p:nvSpPr>
          <p:cNvPr id="11" name="Text 8"/>
          <p:cNvSpPr/>
          <p:nvPr/>
        </p:nvSpPr>
        <p:spPr>
          <a:xfrm>
            <a:off x="3437811" y="5185410"/>
            <a:ext cx="2268260" cy="283488"/>
          </a:xfrm>
          <a:prstGeom prst="rect">
            <a:avLst/>
          </a:prstGeom>
          <a:noFill/>
          <a:ln/>
        </p:spPr>
        <p:txBody>
          <a:bodyPr wrap="none" lIns="0" tIns="0" rIns="0" bIns="0" rtlCol="0" anchor="t"/>
          <a:lstStyle/>
          <a:p>
            <a:pPr marL="0" indent="0" algn="ctr">
              <a:lnSpc>
                <a:spcPts val="2200"/>
              </a:lnSpc>
              <a:buNone/>
            </a:pPr>
            <a:r>
              <a:rPr lang="en-US" sz="1750" dirty="0">
                <a:solidFill>
                  <a:srgbClr val="E0D6DE"/>
                </a:solidFill>
                <a:latin typeface="Fira Mono Medium" pitchFamily="34" charset="0"/>
                <a:ea typeface="Fira Mono Medium" pitchFamily="34" charset="-122"/>
                <a:cs typeface="Fira Mono Medium" pitchFamily="34" charset="-120"/>
              </a:rPr>
              <a:t>Recovery Costs</a:t>
            </a:r>
            <a:endParaRPr lang="en-US" sz="1750" dirty="0"/>
          </a:p>
        </p:txBody>
      </p:sp>
      <p:sp>
        <p:nvSpPr>
          <p:cNvPr id="12" name="Text 9"/>
          <p:cNvSpPr/>
          <p:nvPr/>
        </p:nvSpPr>
        <p:spPr>
          <a:xfrm>
            <a:off x="2750939" y="5577721"/>
            <a:ext cx="3642122" cy="580549"/>
          </a:xfrm>
          <a:prstGeom prst="rect">
            <a:avLst/>
          </a:prstGeom>
          <a:noFill/>
          <a:ln/>
        </p:spPr>
        <p:txBody>
          <a:bodyPr wrap="square" lIns="0" tIns="0" rIns="0" bIns="0" rtlCol="0" anchor="t"/>
          <a:lstStyle/>
          <a:p>
            <a:pPr marL="0" indent="0" algn="ctr">
              <a:lnSpc>
                <a:spcPts val="2250"/>
              </a:lnSpc>
              <a:buNone/>
            </a:pPr>
            <a:r>
              <a:rPr lang="en-US" sz="1400" dirty="0">
                <a:solidFill>
                  <a:srgbClr val="E0D6DE"/>
                </a:solidFill>
                <a:latin typeface="Arial" panose="020B0604020202020204" pitchFamily="34" charset="0"/>
                <a:ea typeface="Fira Sans" pitchFamily="34" charset="-122"/>
                <a:cs typeface="Arial" panose="020B0604020202020204" pitchFamily="34" charset="0"/>
              </a:rPr>
              <a:t>Average cost for institutions to recover from a ransomware attack</a:t>
            </a:r>
            <a:endParaRPr lang="en-US" sz="1400" dirty="0">
              <a:latin typeface="Arial" panose="020B0604020202020204" pitchFamily="34" charset="0"/>
              <a:cs typeface="Arial" panose="020B0604020202020204" pitchFamily="34" charset="0"/>
            </a:endParaRPr>
          </a:p>
        </p:txBody>
      </p:sp>
      <p:sp>
        <p:nvSpPr>
          <p:cNvPr id="13" name="Text 10"/>
          <p:cNvSpPr/>
          <p:nvPr/>
        </p:nvSpPr>
        <p:spPr>
          <a:xfrm>
            <a:off x="793790" y="6362343"/>
            <a:ext cx="7556421" cy="1161098"/>
          </a:xfrm>
          <a:prstGeom prst="rect">
            <a:avLst/>
          </a:prstGeom>
          <a:noFill/>
          <a:ln/>
        </p:spPr>
        <p:txBody>
          <a:bodyPr wrap="square" lIns="0" tIns="0" rIns="0" bIns="0" rtlCol="0" anchor="t"/>
          <a:lstStyle/>
          <a:p>
            <a:pPr marL="0" indent="0" algn="l">
              <a:lnSpc>
                <a:spcPts val="2250"/>
              </a:lnSpc>
              <a:buNone/>
            </a:pPr>
            <a:r>
              <a:rPr lang="en-US" sz="1400" dirty="0">
                <a:solidFill>
                  <a:srgbClr val="E0D6DE"/>
                </a:solidFill>
                <a:latin typeface="Arial" panose="020B0604020202020204" pitchFamily="34" charset="0"/>
                <a:ea typeface="Fira Sans" pitchFamily="34" charset="-122"/>
                <a:cs typeface="Arial" panose="020B0604020202020204" pitchFamily="34" charset="0"/>
              </a:rPr>
              <a:t>Amongst the top 500 universities, an average of 30 domains were using end-of-life PHP, indicating software that had not been updated in at least two years. These statistics highlight the urgent need for improved data privacy and security measures across higher education institutions.</a:t>
            </a:r>
            <a:endParaRPr lang="en-US" sz="1400" dirty="0">
              <a:latin typeface="Arial" panose="020B060402020202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961668"/>
            <a:ext cx="5670590" cy="708779"/>
          </a:xfrm>
          <a:prstGeom prst="rect">
            <a:avLst/>
          </a:prstGeom>
          <a:noFill/>
          <a:ln/>
        </p:spPr>
        <p:txBody>
          <a:bodyPr wrap="none" lIns="0" tIns="0" rIns="0" bIns="0" rtlCol="0" anchor="t"/>
          <a:lstStyle/>
          <a:p>
            <a:pPr marL="0" indent="0" algn="l">
              <a:lnSpc>
                <a:spcPts val="5550"/>
              </a:lnSpc>
              <a:buNone/>
            </a:pPr>
            <a:r>
              <a:rPr lang="en-US" sz="4450" dirty="0">
                <a:solidFill>
                  <a:srgbClr val="FBF3FA"/>
                </a:solidFill>
                <a:latin typeface="Fira Mono Medium" pitchFamily="34" charset="0"/>
                <a:ea typeface="Fira Mono Medium" pitchFamily="34" charset="-122"/>
                <a:cs typeface="Fira Mono Medium" pitchFamily="34" charset="-120"/>
              </a:rPr>
              <a:t>Unifying Themes</a:t>
            </a:r>
            <a:endParaRPr lang="en-US" sz="4450" dirty="0"/>
          </a:p>
        </p:txBody>
      </p:sp>
      <p:sp>
        <p:nvSpPr>
          <p:cNvPr id="3" name="Shape 1"/>
          <p:cNvSpPr/>
          <p:nvPr/>
        </p:nvSpPr>
        <p:spPr>
          <a:xfrm>
            <a:off x="793790" y="2124075"/>
            <a:ext cx="510302" cy="510302"/>
          </a:xfrm>
          <a:prstGeom prst="roundRect">
            <a:avLst>
              <a:gd name="adj" fmla="val 6667"/>
            </a:avLst>
          </a:prstGeom>
          <a:solidFill>
            <a:srgbClr val="2E2E2F"/>
          </a:solidFill>
          <a:ln/>
        </p:spPr>
        <p:txBody>
          <a:bodyPr/>
          <a:lstStyle/>
          <a:p>
            <a:endParaRPr lang="en-US"/>
          </a:p>
        </p:txBody>
      </p:sp>
      <p:pic>
        <p:nvPicPr>
          <p:cNvPr id="4" name="Image 0" descr="preencoded.png"/>
          <p:cNvPicPr>
            <a:picLocks noChangeAspect="1"/>
          </p:cNvPicPr>
          <p:nvPr/>
        </p:nvPicPr>
        <p:blipFill>
          <a:blip r:embed="rId3"/>
          <a:stretch>
            <a:fillRect/>
          </a:stretch>
        </p:blipFill>
        <p:spPr>
          <a:xfrm>
            <a:off x="878860" y="2166580"/>
            <a:ext cx="340162" cy="425291"/>
          </a:xfrm>
          <a:prstGeom prst="rect">
            <a:avLst/>
          </a:prstGeom>
        </p:spPr>
      </p:pic>
      <p:sp>
        <p:nvSpPr>
          <p:cNvPr id="5" name="Text 2"/>
          <p:cNvSpPr/>
          <p:nvPr/>
        </p:nvSpPr>
        <p:spPr>
          <a:xfrm>
            <a:off x="1530906" y="2201942"/>
            <a:ext cx="4080629" cy="354330"/>
          </a:xfrm>
          <a:prstGeom prst="rect">
            <a:avLst/>
          </a:prstGeom>
          <a:noFill/>
          <a:ln/>
        </p:spPr>
        <p:txBody>
          <a:bodyPr wrap="none" lIns="0" tIns="0" rIns="0" bIns="0" rtlCol="0" anchor="t"/>
          <a:lstStyle/>
          <a:p>
            <a:pPr marL="0" indent="0" algn="l">
              <a:lnSpc>
                <a:spcPts val="2750"/>
              </a:lnSpc>
              <a:buNone/>
            </a:pPr>
            <a:r>
              <a:rPr lang="en-US" sz="2200" dirty="0">
                <a:solidFill>
                  <a:srgbClr val="E0D6DE"/>
                </a:solidFill>
                <a:latin typeface="Fira Mono Medium" pitchFamily="34" charset="0"/>
                <a:ea typeface="Fira Mono Medium" pitchFamily="34" charset="-122"/>
                <a:cs typeface="Fira Mono Medium" pitchFamily="34" charset="-120"/>
              </a:rPr>
              <a:t>Identification of assets</a:t>
            </a:r>
            <a:endParaRPr lang="en-US" sz="2200" dirty="0"/>
          </a:p>
        </p:txBody>
      </p:sp>
      <p:sp>
        <p:nvSpPr>
          <p:cNvPr id="6" name="Text 3"/>
          <p:cNvSpPr/>
          <p:nvPr/>
        </p:nvSpPr>
        <p:spPr>
          <a:xfrm>
            <a:off x="1530906" y="2692360"/>
            <a:ext cx="5642610" cy="725805"/>
          </a:xfrm>
          <a:prstGeom prst="rect">
            <a:avLst/>
          </a:prstGeom>
          <a:noFill/>
          <a:ln/>
        </p:spPr>
        <p:txBody>
          <a:bodyPr wrap="square" lIns="0" tIns="0" rIns="0" bIns="0" rtlCol="0" anchor="t"/>
          <a:lstStyle/>
          <a:p>
            <a:pPr marL="0" indent="0" algn="l">
              <a:lnSpc>
                <a:spcPts val="2850"/>
              </a:lnSpc>
              <a:buNone/>
            </a:pPr>
            <a:r>
              <a:rPr lang="en-US" sz="1750" dirty="0">
                <a:solidFill>
                  <a:srgbClr val="E0D6DE"/>
                </a:solidFill>
                <a:latin typeface="Arial" panose="020B0604020202020204" pitchFamily="34" charset="0"/>
                <a:ea typeface="Fira Sans" pitchFamily="34" charset="-122"/>
                <a:cs typeface="Arial" panose="020B0604020202020204" pitchFamily="34" charset="0"/>
              </a:rPr>
              <a:t>Inventory of physical, software, user accounts and entitlement processes</a:t>
            </a:r>
            <a:endParaRPr lang="en-US" sz="1750" dirty="0">
              <a:latin typeface="Arial" panose="020B0604020202020204" pitchFamily="34" charset="0"/>
              <a:cs typeface="Arial" panose="020B0604020202020204" pitchFamily="34" charset="0"/>
            </a:endParaRPr>
          </a:p>
        </p:txBody>
      </p:sp>
      <p:sp>
        <p:nvSpPr>
          <p:cNvPr id="7" name="Shape 4"/>
          <p:cNvSpPr/>
          <p:nvPr/>
        </p:nvSpPr>
        <p:spPr>
          <a:xfrm>
            <a:off x="7457003" y="2124075"/>
            <a:ext cx="510302" cy="510302"/>
          </a:xfrm>
          <a:prstGeom prst="roundRect">
            <a:avLst>
              <a:gd name="adj" fmla="val 6667"/>
            </a:avLst>
          </a:prstGeom>
          <a:solidFill>
            <a:srgbClr val="2E2E2F"/>
          </a:solidFill>
          <a:ln/>
        </p:spPr>
        <p:txBody>
          <a:bodyPr/>
          <a:lstStyle/>
          <a:p>
            <a:endParaRPr lang="en-US"/>
          </a:p>
        </p:txBody>
      </p:sp>
      <p:pic>
        <p:nvPicPr>
          <p:cNvPr id="8" name="Image 1" descr="preencoded.png"/>
          <p:cNvPicPr>
            <a:picLocks noChangeAspect="1"/>
          </p:cNvPicPr>
          <p:nvPr/>
        </p:nvPicPr>
        <p:blipFill>
          <a:blip r:embed="rId4"/>
          <a:stretch>
            <a:fillRect/>
          </a:stretch>
        </p:blipFill>
        <p:spPr>
          <a:xfrm>
            <a:off x="7542074" y="2166580"/>
            <a:ext cx="340162" cy="425291"/>
          </a:xfrm>
          <a:prstGeom prst="rect">
            <a:avLst/>
          </a:prstGeom>
        </p:spPr>
      </p:pic>
      <p:sp>
        <p:nvSpPr>
          <p:cNvPr id="9" name="Text 5"/>
          <p:cNvSpPr/>
          <p:nvPr/>
        </p:nvSpPr>
        <p:spPr>
          <a:xfrm>
            <a:off x="8194119" y="2201942"/>
            <a:ext cx="3060502" cy="354330"/>
          </a:xfrm>
          <a:prstGeom prst="rect">
            <a:avLst/>
          </a:prstGeom>
          <a:noFill/>
          <a:ln/>
        </p:spPr>
        <p:txBody>
          <a:bodyPr wrap="none" lIns="0" tIns="0" rIns="0" bIns="0" rtlCol="0" anchor="t"/>
          <a:lstStyle/>
          <a:p>
            <a:pPr marL="0" indent="0" algn="l">
              <a:lnSpc>
                <a:spcPts val="2750"/>
              </a:lnSpc>
              <a:buNone/>
            </a:pPr>
            <a:r>
              <a:rPr lang="en-US" sz="2200" dirty="0">
                <a:solidFill>
                  <a:srgbClr val="E0D6DE"/>
                </a:solidFill>
                <a:latin typeface="Fira Mono Medium" pitchFamily="34" charset="0"/>
                <a:ea typeface="Fira Mono Medium" pitchFamily="34" charset="-122"/>
                <a:cs typeface="Fira Mono Medium" pitchFamily="34" charset="-120"/>
              </a:rPr>
              <a:t>Understanding risk</a:t>
            </a:r>
            <a:endParaRPr lang="en-US" sz="2200" dirty="0"/>
          </a:p>
        </p:txBody>
      </p:sp>
      <p:sp>
        <p:nvSpPr>
          <p:cNvPr id="10" name="Text 6"/>
          <p:cNvSpPr/>
          <p:nvPr/>
        </p:nvSpPr>
        <p:spPr>
          <a:xfrm>
            <a:off x="8194119" y="2692360"/>
            <a:ext cx="5642610" cy="725805"/>
          </a:xfrm>
          <a:prstGeom prst="rect">
            <a:avLst/>
          </a:prstGeom>
          <a:noFill/>
          <a:ln/>
        </p:spPr>
        <p:txBody>
          <a:bodyPr wrap="square" lIns="0" tIns="0" rIns="0" bIns="0" rtlCol="0" anchor="t"/>
          <a:lstStyle/>
          <a:p>
            <a:pPr marL="0" indent="0" algn="l">
              <a:lnSpc>
                <a:spcPts val="2850"/>
              </a:lnSpc>
              <a:buNone/>
            </a:pPr>
            <a:r>
              <a:rPr lang="en-US" sz="1750" dirty="0">
                <a:solidFill>
                  <a:srgbClr val="E0D6DE"/>
                </a:solidFill>
                <a:latin typeface="Arial" panose="020B0604020202020204" pitchFamily="34" charset="0"/>
                <a:ea typeface="Fira Sans" pitchFamily="34" charset="-122"/>
                <a:cs typeface="Arial" panose="020B0604020202020204" pitchFamily="34" charset="0"/>
              </a:rPr>
              <a:t>Specific to your organization; academia, student data, PII, lack of Information Security Standards, DR, IR, etc.</a:t>
            </a:r>
            <a:endParaRPr lang="en-US" sz="1750" dirty="0">
              <a:latin typeface="Arial" panose="020B0604020202020204" pitchFamily="34" charset="0"/>
              <a:cs typeface="Arial" panose="020B0604020202020204" pitchFamily="34" charset="0"/>
            </a:endParaRPr>
          </a:p>
        </p:txBody>
      </p:sp>
      <p:sp>
        <p:nvSpPr>
          <p:cNvPr id="11" name="Shape 7"/>
          <p:cNvSpPr/>
          <p:nvPr/>
        </p:nvSpPr>
        <p:spPr>
          <a:xfrm>
            <a:off x="793790" y="3871793"/>
            <a:ext cx="510302" cy="510302"/>
          </a:xfrm>
          <a:prstGeom prst="roundRect">
            <a:avLst>
              <a:gd name="adj" fmla="val 6667"/>
            </a:avLst>
          </a:prstGeom>
          <a:solidFill>
            <a:srgbClr val="2E2E2F"/>
          </a:solidFill>
          <a:ln/>
        </p:spPr>
        <p:txBody>
          <a:bodyPr/>
          <a:lstStyle/>
          <a:p>
            <a:endParaRPr lang="en-US"/>
          </a:p>
        </p:txBody>
      </p:sp>
      <p:pic>
        <p:nvPicPr>
          <p:cNvPr id="12" name="Image 2" descr="preencoded.png"/>
          <p:cNvPicPr>
            <a:picLocks noChangeAspect="1"/>
          </p:cNvPicPr>
          <p:nvPr/>
        </p:nvPicPr>
        <p:blipFill>
          <a:blip r:embed="rId5"/>
          <a:stretch>
            <a:fillRect/>
          </a:stretch>
        </p:blipFill>
        <p:spPr>
          <a:xfrm>
            <a:off x="878860" y="3914299"/>
            <a:ext cx="340162" cy="425291"/>
          </a:xfrm>
          <a:prstGeom prst="rect">
            <a:avLst/>
          </a:prstGeom>
        </p:spPr>
      </p:pic>
      <p:sp>
        <p:nvSpPr>
          <p:cNvPr id="13" name="Text 8"/>
          <p:cNvSpPr/>
          <p:nvPr/>
        </p:nvSpPr>
        <p:spPr>
          <a:xfrm>
            <a:off x="1530906" y="3949660"/>
            <a:ext cx="5610820" cy="354330"/>
          </a:xfrm>
          <a:prstGeom prst="rect">
            <a:avLst/>
          </a:prstGeom>
          <a:noFill/>
          <a:ln/>
        </p:spPr>
        <p:txBody>
          <a:bodyPr wrap="none" lIns="0" tIns="0" rIns="0" bIns="0" rtlCol="0" anchor="t"/>
          <a:lstStyle/>
          <a:p>
            <a:pPr marL="0" indent="0" algn="l">
              <a:lnSpc>
                <a:spcPts val="2750"/>
              </a:lnSpc>
              <a:buNone/>
            </a:pPr>
            <a:r>
              <a:rPr lang="en-US" sz="2200" dirty="0">
                <a:solidFill>
                  <a:srgbClr val="E0D6DE"/>
                </a:solidFill>
                <a:latin typeface="Fira Mono Medium" pitchFamily="34" charset="0"/>
                <a:ea typeface="Fira Mono Medium" pitchFamily="34" charset="-122"/>
                <a:cs typeface="Fira Mono Medium" pitchFamily="34" charset="-120"/>
              </a:rPr>
              <a:t>Rightsizing administrative access</a:t>
            </a:r>
            <a:endParaRPr lang="en-US" sz="2200" dirty="0"/>
          </a:p>
        </p:txBody>
      </p:sp>
      <p:sp>
        <p:nvSpPr>
          <p:cNvPr id="14" name="Text 9"/>
          <p:cNvSpPr/>
          <p:nvPr/>
        </p:nvSpPr>
        <p:spPr>
          <a:xfrm>
            <a:off x="1530906" y="4440079"/>
            <a:ext cx="5642610" cy="725805"/>
          </a:xfrm>
          <a:prstGeom prst="rect">
            <a:avLst/>
          </a:prstGeom>
          <a:noFill/>
          <a:ln/>
        </p:spPr>
        <p:txBody>
          <a:bodyPr wrap="square" lIns="0" tIns="0" rIns="0" bIns="0" rtlCol="0" anchor="t"/>
          <a:lstStyle/>
          <a:p>
            <a:pPr marL="0" indent="0" algn="l">
              <a:lnSpc>
                <a:spcPts val="2850"/>
              </a:lnSpc>
              <a:buNone/>
            </a:pPr>
            <a:r>
              <a:rPr lang="en-US" sz="1750" dirty="0">
                <a:solidFill>
                  <a:srgbClr val="E0D6DE"/>
                </a:solidFill>
                <a:latin typeface="Arial" panose="020B0604020202020204" pitchFamily="34" charset="0"/>
                <a:ea typeface="Fira Sans" pitchFamily="34" charset="-122"/>
                <a:cs typeface="Arial" panose="020B0604020202020204" pitchFamily="34" charset="0"/>
              </a:rPr>
              <a:t>Ensuring users have only the access necessary for their roles</a:t>
            </a:r>
            <a:endParaRPr lang="en-US" sz="1750" dirty="0">
              <a:latin typeface="Arial" panose="020B0604020202020204" pitchFamily="34" charset="0"/>
              <a:cs typeface="Arial" panose="020B0604020202020204" pitchFamily="34" charset="0"/>
            </a:endParaRPr>
          </a:p>
        </p:txBody>
      </p:sp>
      <p:sp>
        <p:nvSpPr>
          <p:cNvPr id="15" name="Shape 10"/>
          <p:cNvSpPr/>
          <p:nvPr/>
        </p:nvSpPr>
        <p:spPr>
          <a:xfrm>
            <a:off x="7457003" y="3871793"/>
            <a:ext cx="510302" cy="510302"/>
          </a:xfrm>
          <a:prstGeom prst="roundRect">
            <a:avLst>
              <a:gd name="adj" fmla="val 6667"/>
            </a:avLst>
          </a:prstGeom>
          <a:solidFill>
            <a:srgbClr val="2E2E2F"/>
          </a:solidFill>
          <a:ln/>
        </p:spPr>
        <p:txBody>
          <a:bodyPr/>
          <a:lstStyle/>
          <a:p>
            <a:endParaRPr lang="en-US"/>
          </a:p>
        </p:txBody>
      </p:sp>
      <p:pic>
        <p:nvPicPr>
          <p:cNvPr id="16" name="Image 3" descr="preencoded.png"/>
          <p:cNvPicPr>
            <a:picLocks noChangeAspect="1"/>
          </p:cNvPicPr>
          <p:nvPr/>
        </p:nvPicPr>
        <p:blipFill>
          <a:blip r:embed="rId6"/>
          <a:stretch>
            <a:fillRect/>
          </a:stretch>
        </p:blipFill>
        <p:spPr>
          <a:xfrm>
            <a:off x="7542074" y="3914299"/>
            <a:ext cx="340162" cy="425291"/>
          </a:xfrm>
          <a:prstGeom prst="rect">
            <a:avLst/>
          </a:prstGeom>
        </p:spPr>
      </p:pic>
      <p:sp>
        <p:nvSpPr>
          <p:cNvPr id="17" name="Text 11"/>
          <p:cNvSpPr/>
          <p:nvPr/>
        </p:nvSpPr>
        <p:spPr>
          <a:xfrm>
            <a:off x="8194119" y="3949660"/>
            <a:ext cx="5642610" cy="708660"/>
          </a:xfrm>
          <a:prstGeom prst="rect">
            <a:avLst/>
          </a:prstGeom>
          <a:noFill/>
          <a:ln/>
        </p:spPr>
        <p:txBody>
          <a:bodyPr wrap="square" lIns="0" tIns="0" rIns="0" bIns="0" rtlCol="0" anchor="t"/>
          <a:lstStyle/>
          <a:p>
            <a:pPr marL="0" indent="0" algn="l">
              <a:lnSpc>
                <a:spcPts val="2750"/>
              </a:lnSpc>
              <a:buNone/>
            </a:pPr>
            <a:r>
              <a:rPr lang="en-US" sz="2200" dirty="0">
                <a:solidFill>
                  <a:srgbClr val="E0D6DE"/>
                </a:solidFill>
                <a:latin typeface="Fira Mono Medium" pitchFamily="34" charset="0"/>
                <a:ea typeface="Fira Mono Medium" pitchFamily="34" charset="-122"/>
                <a:cs typeface="Fira Mono Medium" pitchFamily="34" charset="-120"/>
              </a:rPr>
              <a:t>Crown Jewels: "What and Where are they?"</a:t>
            </a:r>
            <a:endParaRPr lang="en-US" sz="2200" dirty="0"/>
          </a:p>
        </p:txBody>
      </p:sp>
      <p:sp>
        <p:nvSpPr>
          <p:cNvPr id="18" name="Text 12"/>
          <p:cNvSpPr/>
          <p:nvPr/>
        </p:nvSpPr>
        <p:spPr>
          <a:xfrm>
            <a:off x="8194119" y="4794409"/>
            <a:ext cx="5642610" cy="725805"/>
          </a:xfrm>
          <a:prstGeom prst="rect">
            <a:avLst/>
          </a:prstGeom>
          <a:noFill/>
          <a:ln/>
        </p:spPr>
        <p:txBody>
          <a:bodyPr wrap="square" lIns="0" tIns="0" rIns="0" bIns="0" rtlCol="0" anchor="t"/>
          <a:lstStyle/>
          <a:p>
            <a:pPr marL="0" indent="0" algn="l">
              <a:lnSpc>
                <a:spcPts val="2850"/>
              </a:lnSpc>
              <a:buNone/>
            </a:pPr>
            <a:r>
              <a:rPr lang="en-US" sz="1750" dirty="0">
                <a:solidFill>
                  <a:srgbClr val="E0D6DE"/>
                </a:solidFill>
                <a:latin typeface="Arial" panose="020B0604020202020204" pitchFamily="34" charset="0"/>
                <a:ea typeface="Fira Sans" pitchFamily="34" charset="-122"/>
                <a:cs typeface="Arial" panose="020B0604020202020204" pitchFamily="34" charset="0"/>
              </a:rPr>
              <a:t>Identifying your most valuable and sensitive data assets</a:t>
            </a:r>
            <a:endParaRPr lang="en-US" sz="1750" dirty="0">
              <a:latin typeface="Arial" panose="020B0604020202020204" pitchFamily="34" charset="0"/>
              <a:cs typeface="Arial" panose="020B0604020202020204" pitchFamily="34" charset="0"/>
            </a:endParaRPr>
          </a:p>
        </p:txBody>
      </p:sp>
      <p:sp>
        <p:nvSpPr>
          <p:cNvPr id="19" name="Shape 13"/>
          <p:cNvSpPr/>
          <p:nvPr/>
        </p:nvSpPr>
        <p:spPr>
          <a:xfrm>
            <a:off x="793790" y="5973842"/>
            <a:ext cx="510302" cy="510302"/>
          </a:xfrm>
          <a:prstGeom prst="roundRect">
            <a:avLst>
              <a:gd name="adj" fmla="val 6667"/>
            </a:avLst>
          </a:prstGeom>
          <a:solidFill>
            <a:srgbClr val="2E2E2F"/>
          </a:solidFill>
          <a:ln/>
        </p:spPr>
        <p:txBody>
          <a:bodyPr/>
          <a:lstStyle/>
          <a:p>
            <a:endParaRPr lang="en-US"/>
          </a:p>
        </p:txBody>
      </p:sp>
      <p:pic>
        <p:nvPicPr>
          <p:cNvPr id="20" name="Image 4" descr="preencoded.png"/>
          <p:cNvPicPr>
            <a:picLocks noChangeAspect="1"/>
          </p:cNvPicPr>
          <p:nvPr/>
        </p:nvPicPr>
        <p:blipFill>
          <a:blip r:embed="rId7"/>
          <a:stretch>
            <a:fillRect/>
          </a:stretch>
        </p:blipFill>
        <p:spPr>
          <a:xfrm>
            <a:off x="878860" y="6016347"/>
            <a:ext cx="340162" cy="425291"/>
          </a:xfrm>
          <a:prstGeom prst="rect">
            <a:avLst/>
          </a:prstGeom>
        </p:spPr>
      </p:pic>
      <p:sp>
        <p:nvSpPr>
          <p:cNvPr id="21" name="Text 14"/>
          <p:cNvSpPr/>
          <p:nvPr/>
        </p:nvSpPr>
        <p:spPr>
          <a:xfrm>
            <a:off x="1530906" y="6051709"/>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E0D6DE"/>
                </a:solidFill>
                <a:latin typeface="Fira Mono Medium" pitchFamily="34" charset="0"/>
                <a:ea typeface="Fira Mono Medium" pitchFamily="34" charset="-122"/>
                <a:cs typeface="Fira Mono Medium" pitchFamily="34" charset="-120"/>
              </a:rPr>
              <a:t>The Blast Radius</a:t>
            </a:r>
            <a:endParaRPr lang="en-US" sz="2200" dirty="0"/>
          </a:p>
        </p:txBody>
      </p:sp>
      <p:sp>
        <p:nvSpPr>
          <p:cNvPr id="22" name="Text 15"/>
          <p:cNvSpPr/>
          <p:nvPr/>
        </p:nvSpPr>
        <p:spPr>
          <a:xfrm>
            <a:off x="1530906" y="6542127"/>
            <a:ext cx="5642610" cy="725805"/>
          </a:xfrm>
          <a:prstGeom prst="rect">
            <a:avLst/>
          </a:prstGeom>
          <a:noFill/>
          <a:ln/>
        </p:spPr>
        <p:txBody>
          <a:bodyPr wrap="square" lIns="0" tIns="0" rIns="0" bIns="0" rtlCol="0" anchor="t"/>
          <a:lstStyle/>
          <a:p>
            <a:pPr marL="0" indent="0" algn="l">
              <a:lnSpc>
                <a:spcPts val="2850"/>
              </a:lnSpc>
              <a:buNone/>
            </a:pPr>
            <a:r>
              <a:rPr lang="en-US" sz="1750" dirty="0">
                <a:solidFill>
                  <a:srgbClr val="E0D6DE"/>
                </a:solidFill>
                <a:latin typeface="Arial" panose="020B0604020202020204" pitchFamily="34" charset="0"/>
                <a:ea typeface="Fira Sans" pitchFamily="34" charset="-122"/>
                <a:cs typeface="Arial" panose="020B0604020202020204" pitchFamily="34" charset="0"/>
              </a:rPr>
              <a:t>Limiting the impact of breaches by compartmentalizing data and access</a:t>
            </a:r>
            <a:endParaRPr lang="en-US" sz="1750" dirty="0">
              <a:latin typeface="Arial" panose="020B0604020202020204" pitchFamily="34" charset="0"/>
              <a:cs typeface="Arial" panose="020B0604020202020204" pitchFamily="34" charset="0"/>
            </a:endParaRPr>
          </a:p>
        </p:txBody>
      </p:sp>
      <p:sp>
        <p:nvSpPr>
          <p:cNvPr id="23" name="Shape 16"/>
          <p:cNvSpPr/>
          <p:nvPr/>
        </p:nvSpPr>
        <p:spPr>
          <a:xfrm>
            <a:off x="7457003" y="5973842"/>
            <a:ext cx="510302" cy="510302"/>
          </a:xfrm>
          <a:prstGeom prst="roundRect">
            <a:avLst>
              <a:gd name="adj" fmla="val 6667"/>
            </a:avLst>
          </a:prstGeom>
          <a:solidFill>
            <a:srgbClr val="2E2E2F"/>
          </a:solidFill>
          <a:ln/>
        </p:spPr>
        <p:txBody>
          <a:bodyPr/>
          <a:lstStyle/>
          <a:p>
            <a:endParaRPr lang="en-US"/>
          </a:p>
        </p:txBody>
      </p:sp>
      <p:pic>
        <p:nvPicPr>
          <p:cNvPr id="24" name="Image 5" descr="preencoded.png"/>
          <p:cNvPicPr>
            <a:picLocks noChangeAspect="1"/>
          </p:cNvPicPr>
          <p:nvPr/>
        </p:nvPicPr>
        <p:blipFill>
          <a:blip r:embed="rId8"/>
          <a:stretch>
            <a:fillRect/>
          </a:stretch>
        </p:blipFill>
        <p:spPr>
          <a:xfrm>
            <a:off x="7542074" y="6016347"/>
            <a:ext cx="340162" cy="425291"/>
          </a:xfrm>
          <a:prstGeom prst="rect">
            <a:avLst/>
          </a:prstGeom>
        </p:spPr>
      </p:pic>
      <p:sp>
        <p:nvSpPr>
          <p:cNvPr id="25" name="Text 17"/>
          <p:cNvSpPr/>
          <p:nvPr/>
        </p:nvSpPr>
        <p:spPr>
          <a:xfrm>
            <a:off x="8194119" y="6051709"/>
            <a:ext cx="4420672" cy="354330"/>
          </a:xfrm>
          <a:prstGeom prst="rect">
            <a:avLst/>
          </a:prstGeom>
          <a:noFill/>
          <a:ln/>
        </p:spPr>
        <p:txBody>
          <a:bodyPr wrap="none" lIns="0" tIns="0" rIns="0" bIns="0" rtlCol="0" anchor="t"/>
          <a:lstStyle/>
          <a:p>
            <a:pPr marL="0" indent="0" algn="l">
              <a:lnSpc>
                <a:spcPts val="2750"/>
              </a:lnSpc>
              <a:buNone/>
            </a:pPr>
            <a:r>
              <a:rPr lang="en-US" sz="2200" dirty="0">
                <a:solidFill>
                  <a:srgbClr val="E0D6DE"/>
                </a:solidFill>
                <a:latin typeface="Fira Mono Medium" pitchFamily="34" charset="0"/>
                <a:ea typeface="Fira Mono Medium" pitchFamily="34" charset="-122"/>
                <a:cs typeface="Fira Mono Medium" pitchFamily="34" charset="-120"/>
              </a:rPr>
              <a:t>Incident Response Planning</a:t>
            </a:r>
            <a:endParaRPr lang="en-US" sz="2200" dirty="0"/>
          </a:p>
        </p:txBody>
      </p:sp>
      <p:sp>
        <p:nvSpPr>
          <p:cNvPr id="26" name="Text 18"/>
          <p:cNvSpPr/>
          <p:nvPr/>
        </p:nvSpPr>
        <p:spPr>
          <a:xfrm>
            <a:off x="8194119" y="6542127"/>
            <a:ext cx="5642610" cy="362903"/>
          </a:xfrm>
          <a:prstGeom prst="rect">
            <a:avLst/>
          </a:prstGeom>
          <a:noFill/>
          <a:ln/>
        </p:spPr>
        <p:txBody>
          <a:bodyPr wrap="none" lIns="0" tIns="0" rIns="0" bIns="0" rtlCol="0" anchor="t"/>
          <a:lstStyle/>
          <a:p>
            <a:pPr marL="0" indent="0" algn="l">
              <a:lnSpc>
                <a:spcPts val="2850"/>
              </a:lnSpc>
              <a:buNone/>
            </a:pPr>
            <a:r>
              <a:rPr lang="en-US" sz="1750" dirty="0">
                <a:solidFill>
                  <a:srgbClr val="E0D6DE"/>
                </a:solidFill>
                <a:latin typeface="Arial" panose="020B0604020202020204" pitchFamily="34" charset="0"/>
                <a:ea typeface="Fira Sans" pitchFamily="34" charset="-122"/>
                <a:cs typeface="Arial" panose="020B0604020202020204" pitchFamily="34" charset="0"/>
              </a:rPr>
              <a:t>Preparing for security incidents before they occur</a:t>
            </a:r>
            <a:endParaRPr lang="en-US" sz="1750" dirty="0">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52F91E5F-5926-1737-6A68-4059956D715B}"/>
              </a:ext>
            </a:extLst>
          </p:cNvPr>
          <p:cNvSpPr/>
          <p:nvPr/>
        </p:nvSpPr>
        <p:spPr>
          <a:xfrm>
            <a:off x="12754099" y="7707086"/>
            <a:ext cx="1769423" cy="42751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1171694"/>
            <a:ext cx="11022568" cy="637937"/>
          </a:xfrm>
          <a:prstGeom prst="rect">
            <a:avLst/>
          </a:prstGeom>
          <a:noFill/>
          <a:ln/>
        </p:spPr>
        <p:txBody>
          <a:bodyPr wrap="none" lIns="0" tIns="0" rIns="0" bIns="0" rtlCol="0" anchor="t"/>
          <a:lstStyle/>
          <a:p>
            <a:pPr marL="0" indent="0" algn="l">
              <a:lnSpc>
                <a:spcPts val="5000"/>
              </a:lnSpc>
              <a:buNone/>
            </a:pPr>
            <a:r>
              <a:rPr lang="en-US" sz="4000" dirty="0">
                <a:solidFill>
                  <a:srgbClr val="FBF3FA"/>
                </a:solidFill>
                <a:latin typeface="Fira Mono Medium" pitchFamily="34" charset="0"/>
                <a:ea typeface="Fira Mono Medium" pitchFamily="34" charset="-122"/>
                <a:cs typeface="Fira Mono Medium" pitchFamily="34" charset="-120"/>
              </a:rPr>
              <a:t>Importance of Data Privacy Standards</a:t>
            </a:r>
            <a:endParaRPr lang="en-US" sz="4000" dirty="0"/>
          </a:p>
        </p:txBody>
      </p:sp>
      <p:pic>
        <p:nvPicPr>
          <p:cNvPr id="3" name="Image 0" descr="preencoded.png"/>
          <p:cNvPicPr>
            <a:picLocks noChangeAspect="1"/>
          </p:cNvPicPr>
          <p:nvPr/>
        </p:nvPicPr>
        <p:blipFill>
          <a:blip r:embed="rId3"/>
          <a:stretch>
            <a:fillRect/>
          </a:stretch>
        </p:blipFill>
        <p:spPr>
          <a:xfrm>
            <a:off x="2978348" y="2217896"/>
            <a:ext cx="2152055" cy="1176099"/>
          </a:xfrm>
          <a:prstGeom prst="rect">
            <a:avLst/>
          </a:prstGeom>
        </p:spPr>
      </p:pic>
      <p:pic>
        <p:nvPicPr>
          <p:cNvPr id="4" name="Image 1" descr="preencoded.png"/>
          <p:cNvPicPr>
            <a:picLocks noChangeAspect="1"/>
          </p:cNvPicPr>
          <p:nvPr/>
        </p:nvPicPr>
        <p:blipFill>
          <a:blip r:embed="rId4"/>
          <a:stretch>
            <a:fillRect/>
          </a:stretch>
        </p:blipFill>
        <p:spPr>
          <a:xfrm>
            <a:off x="3910846" y="2772251"/>
            <a:ext cx="287060" cy="358735"/>
          </a:xfrm>
          <a:prstGeom prst="rect">
            <a:avLst/>
          </a:prstGeom>
        </p:spPr>
      </p:pic>
      <p:sp>
        <p:nvSpPr>
          <p:cNvPr id="5" name="Text 1"/>
          <p:cNvSpPr/>
          <p:nvPr/>
        </p:nvSpPr>
        <p:spPr>
          <a:xfrm>
            <a:off x="5334476" y="2421969"/>
            <a:ext cx="3060383" cy="318849"/>
          </a:xfrm>
          <a:prstGeom prst="rect">
            <a:avLst/>
          </a:prstGeom>
          <a:noFill/>
          <a:ln/>
        </p:spPr>
        <p:txBody>
          <a:bodyPr wrap="none" lIns="0" tIns="0" rIns="0" bIns="0" rtlCol="0" anchor="t"/>
          <a:lstStyle/>
          <a:p>
            <a:pPr marL="0" indent="0" algn="l">
              <a:lnSpc>
                <a:spcPts val="2500"/>
              </a:lnSpc>
              <a:buNone/>
            </a:pPr>
            <a:r>
              <a:rPr lang="en-US" sz="2000" dirty="0">
                <a:solidFill>
                  <a:srgbClr val="E0D6DE"/>
                </a:solidFill>
                <a:latin typeface="Fira Mono Medium" pitchFamily="34" charset="0"/>
                <a:ea typeface="Fira Mono Medium" pitchFamily="34" charset="-122"/>
                <a:cs typeface="Fira Mono Medium" pitchFamily="34" charset="-120"/>
              </a:rPr>
              <a:t>Trust and Reputation</a:t>
            </a:r>
            <a:endParaRPr lang="en-US" sz="2000" dirty="0"/>
          </a:p>
        </p:txBody>
      </p:sp>
      <p:sp>
        <p:nvSpPr>
          <p:cNvPr id="6" name="Text 2"/>
          <p:cNvSpPr/>
          <p:nvPr/>
        </p:nvSpPr>
        <p:spPr>
          <a:xfrm>
            <a:off x="5334476" y="2863215"/>
            <a:ext cx="6848713" cy="326708"/>
          </a:xfrm>
          <a:prstGeom prst="rect">
            <a:avLst/>
          </a:prstGeom>
          <a:noFill/>
          <a:ln/>
        </p:spPr>
        <p:txBody>
          <a:bodyPr wrap="none" lIns="0" tIns="0" rIns="0" bIns="0" rtlCol="0" anchor="t"/>
          <a:lstStyle/>
          <a:p>
            <a:pPr marL="0" indent="0" algn="l">
              <a:lnSpc>
                <a:spcPts val="2550"/>
              </a:lnSpc>
              <a:buNone/>
            </a:pPr>
            <a:r>
              <a:rPr lang="en-US" sz="1600" dirty="0">
                <a:solidFill>
                  <a:srgbClr val="E0D6DE"/>
                </a:solidFill>
                <a:latin typeface="Arial" panose="020B0604020202020204" pitchFamily="34" charset="0"/>
                <a:ea typeface="Fira Sans" pitchFamily="34" charset="-122"/>
                <a:cs typeface="Arial" panose="020B0604020202020204" pitchFamily="34" charset="0"/>
              </a:rPr>
              <a:t>Ensuring data privacy builds trust with students, faculty, and stakeholders</a:t>
            </a:r>
            <a:endParaRPr lang="en-US" sz="1600" dirty="0">
              <a:latin typeface="Arial" panose="020B0604020202020204" pitchFamily="34" charset="0"/>
              <a:cs typeface="Arial" panose="020B0604020202020204" pitchFamily="34" charset="0"/>
            </a:endParaRPr>
          </a:p>
        </p:txBody>
      </p:sp>
      <p:sp>
        <p:nvSpPr>
          <p:cNvPr id="7" name="Shape 3"/>
          <p:cNvSpPr/>
          <p:nvPr/>
        </p:nvSpPr>
        <p:spPr>
          <a:xfrm>
            <a:off x="5181362" y="3409950"/>
            <a:ext cx="8604290" cy="11430"/>
          </a:xfrm>
          <a:prstGeom prst="roundRect">
            <a:avLst>
              <a:gd name="adj" fmla="val 267907"/>
            </a:avLst>
          </a:prstGeom>
          <a:solidFill>
            <a:srgbClr val="474748"/>
          </a:solidFill>
          <a:ln/>
        </p:spPr>
        <p:txBody>
          <a:bodyPr/>
          <a:lstStyle/>
          <a:p>
            <a:endParaRPr lang="en-US"/>
          </a:p>
        </p:txBody>
      </p:sp>
      <p:pic>
        <p:nvPicPr>
          <p:cNvPr id="8" name="Image 2" descr="preencoded.png"/>
          <p:cNvPicPr>
            <a:picLocks noChangeAspect="1"/>
          </p:cNvPicPr>
          <p:nvPr/>
        </p:nvPicPr>
        <p:blipFill>
          <a:blip r:embed="rId5"/>
          <a:stretch>
            <a:fillRect/>
          </a:stretch>
        </p:blipFill>
        <p:spPr>
          <a:xfrm>
            <a:off x="1902381" y="3444954"/>
            <a:ext cx="4304109" cy="1176099"/>
          </a:xfrm>
          <a:prstGeom prst="rect">
            <a:avLst/>
          </a:prstGeom>
        </p:spPr>
      </p:pic>
      <p:pic>
        <p:nvPicPr>
          <p:cNvPr id="9" name="Image 3" descr="preencoded.png"/>
          <p:cNvPicPr>
            <a:picLocks noChangeAspect="1"/>
          </p:cNvPicPr>
          <p:nvPr/>
        </p:nvPicPr>
        <p:blipFill>
          <a:blip r:embed="rId6"/>
          <a:stretch>
            <a:fillRect/>
          </a:stretch>
        </p:blipFill>
        <p:spPr>
          <a:xfrm>
            <a:off x="3910846" y="3853577"/>
            <a:ext cx="287060" cy="358735"/>
          </a:xfrm>
          <a:prstGeom prst="rect">
            <a:avLst/>
          </a:prstGeom>
        </p:spPr>
      </p:pic>
      <p:sp>
        <p:nvSpPr>
          <p:cNvPr id="10" name="Text 4"/>
          <p:cNvSpPr/>
          <p:nvPr/>
        </p:nvSpPr>
        <p:spPr>
          <a:xfrm>
            <a:off x="6410563" y="3649028"/>
            <a:ext cx="3519487" cy="318849"/>
          </a:xfrm>
          <a:prstGeom prst="rect">
            <a:avLst/>
          </a:prstGeom>
          <a:noFill/>
          <a:ln/>
        </p:spPr>
        <p:txBody>
          <a:bodyPr wrap="none" lIns="0" tIns="0" rIns="0" bIns="0" rtlCol="0" anchor="t"/>
          <a:lstStyle/>
          <a:p>
            <a:pPr marL="0" indent="0" algn="l">
              <a:lnSpc>
                <a:spcPts val="2500"/>
              </a:lnSpc>
              <a:buNone/>
            </a:pPr>
            <a:r>
              <a:rPr lang="en-US" sz="2000" dirty="0">
                <a:solidFill>
                  <a:srgbClr val="E0D6DE"/>
                </a:solidFill>
                <a:latin typeface="Fira Mono Medium" pitchFamily="34" charset="0"/>
                <a:ea typeface="Fira Mono Medium" pitchFamily="34" charset="-122"/>
                <a:cs typeface="Fira Mono Medium" pitchFamily="34" charset="-120"/>
              </a:rPr>
              <a:t>Compliance Requirements</a:t>
            </a:r>
            <a:endParaRPr lang="en-US" sz="2000" dirty="0"/>
          </a:p>
        </p:txBody>
      </p:sp>
      <p:sp>
        <p:nvSpPr>
          <p:cNvPr id="11" name="Text 5"/>
          <p:cNvSpPr/>
          <p:nvPr/>
        </p:nvSpPr>
        <p:spPr>
          <a:xfrm>
            <a:off x="6410563" y="4090273"/>
            <a:ext cx="5878235" cy="326708"/>
          </a:xfrm>
          <a:prstGeom prst="rect">
            <a:avLst/>
          </a:prstGeom>
          <a:noFill/>
          <a:ln/>
        </p:spPr>
        <p:txBody>
          <a:bodyPr wrap="none" lIns="0" tIns="0" rIns="0" bIns="0" rtlCol="0" anchor="t"/>
          <a:lstStyle/>
          <a:p>
            <a:pPr marL="0" indent="0" algn="l">
              <a:lnSpc>
                <a:spcPts val="2550"/>
              </a:lnSpc>
              <a:buNone/>
            </a:pPr>
            <a:r>
              <a:rPr lang="en-US" sz="1600" dirty="0">
                <a:solidFill>
                  <a:srgbClr val="E0D6DE"/>
                </a:solidFill>
                <a:latin typeface="Arial" panose="020B0604020202020204" pitchFamily="34" charset="0"/>
                <a:ea typeface="Fira Sans" pitchFamily="34" charset="-122"/>
                <a:cs typeface="Arial" panose="020B0604020202020204" pitchFamily="34" charset="0"/>
              </a:rPr>
              <a:t>Adherence to regulations such as FERPA, GDPR, CCPA, and HIPAA</a:t>
            </a:r>
            <a:endParaRPr lang="en-US" sz="1600" dirty="0">
              <a:latin typeface="Arial" panose="020B0604020202020204" pitchFamily="34" charset="0"/>
              <a:cs typeface="Arial" panose="020B0604020202020204" pitchFamily="34" charset="0"/>
            </a:endParaRPr>
          </a:p>
        </p:txBody>
      </p:sp>
      <p:sp>
        <p:nvSpPr>
          <p:cNvPr id="12" name="Shape 6"/>
          <p:cNvSpPr/>
          <p:nvPr/>
        </p:nvSpPr>
        <p:spPr>
          <a:xfrm>
            <a:off x="6257449" y="4637008"/>
            <a:ext cx="7528203" cy="11430"/>
          </a:xfrm>
          <a:prstGeom prst="roundRect">
            <a:avLst>
              <a:gd name="adj" fmla="val 267907"/>
            </a:avLst>
          </a:prstGeom>
          <a:solidFill>
            <a:srgbClr val="474748"/>
          </a:solidFill>
          <a:ln/>
        </p:spPr>
        <p:txBody>
          <a:bodyPr/>
          <a:lstStyle/>
          <a:p>
            <a:endParaRPr lang="en-US"/>
          </a:p>
        </p:txBody>
      </p:sp>
      <p:pic>
        <p:nvPicPr>
          <p:cNvPr id="13" name="Image 4" descr="preencoded.png"/>
          <p:cNvPicPr>
            <a:picLocks noChangeAspect="1"/>
          </p:cNvPicPr>
          <p:nvPr/>
        </p:nvPicPr>
        <p:blipFill>
          <a:blip r:embed="rId7"/>
          <a:stretch>
            <a:fillRect/>
          </a:stretch>
        </p:blipFill>
        <p:spPr>
          <a:xfrm>
            <a:off x="826294" y="4672013"/>
            <a:ext cx="6456164" cy="1176099"/>
          </a:xfrm>
          <a:prstGeom prst="rect">
            <a:avLst/>
          </a:prstGeom>
        </p:spPr>
      </p:pic>
      <p:pic>
        <p:nvPicPr>
          <p:cNvPr id="14" name="Image 5" descr="preencoded.png"/>
          <p:cNvPicPr>
            <a:picLocks noChangeAspect="1"/>
          </p:cNvPicPr>
          <p:nvPr/>
        </p:nvPicPr>
        <p:blipFill>
          <a:blip r:embed="rId8"/>
          <a:stretch>
            <a:fillRect/>
          </a:stretch>
        </p:blipFill>
        <p:spPr>
          <a:xfrm>
            <a:off x="3910727" y="5080635"/>
            <a:ext cx="287060" cy="358735"/>
          </a:xfrm>
          <a:prstGeom prst="rect">
            <a:avLst/>
          </a:prstGeom>
        </p:spPr>
      </p:pic>
      <p:sp>
        <p:nvSpPr>
          <p:cNvPr id="15" name="Text 7"/>
          <p:cNvSpPr/>
          <p:nvPr/>
        </p:nvSpPr>
        <p:spPr>
          <a:xfrm>
            <a:off x="7486531" y="4876086"/>
            <a:ext cx="3213497" cy="318849"/>
          </a:xfrm>
          <a:prstGeom prst="rect">
            <a:avLst/>
          </a:prstGeom>
          <a:noFill/>
          <a:ln/>
        </p:spPr>
        <p:txBody>
          <a:bodyPr wrap="none" lIns="0" tIns="0" rIns="0" bIns="0" rtlCol="0" anchor="t"/>
          <a:lstStyle/>
          <a:p>
            <a:pPr marL="0" indent="0" algn="l">
              <a:lnSpc>
                <a:spcPts val="2500"/>
              </a:lnSpc>
              <a:buNone/>
            </a:pPr>
            <a:r>
              <a:rPr lang="en-US" sz="2000" dirty="0">
                <a:solidFill>
                  <a:srgbClr val="E0D6DE"/>
                </a:solidFill>
                <a:latin typeface="Fira Mono Medium" pitchFamily="34" charset="0"/>
                <a:ea typeface="Fira Mono Medium" pitchFamily="34" charset="-122"/>
                <a:cs typeface="Fira Mono Medium" pitchFamily="34" charset="-120"/>
              </a:rPr>
              <a:t>Operational Integrity</a:t>
            </a:r>
            <a:endParaRPr lang="en-US" sz="2000" dirty="0"/>
          </a:p>
        </p:txBody>
      </p:sp>
      <p:sp>
        <p:nvSpPr>
          <p:cNvPr id="16" name="Text 8"/>
          <p:cNvSpPr/>
          <p:nvPr/>
        </p:nvSpPr>
        <p:spPr>
          <a:xfrm>
            <a:off x="7486531" y="5317331"/>
            <a:ext cx="6095286" cy="326708"/>
          </a:xfrm>
          <a:prstGeom prst="rect">
            <a:avLst/>
          </a:prstGeom>
          <a:noFill/>
          <a:ln/>
        </p:spPr>
        <p:txBody>
          <a:bodyPr wrap="none" lIns="0" tIns="0" rIns="0" bIns="0" rtlCol="0" anchor="t"/>
          <a:lstStyle/>
          <a:p>
            <a:pPr marL="0" indent="0" algn="l">
              <a:lnSpc>
                <a:spcPts val="2550"/>
              </a:lnSpc>
              <a:buNone/>
            </a:pPr>
            <a:r>
              <a:rPr lang="en-US" sz="1600" dirty="0">
                <a:solidFill>
                  <a:srgbClr val="E0D6DE"/>
                </a:solidFill>
                <a:latin typeface="Arial" panose="020B0604020202020204" pitchFamily="34" charset="0"/>
                <a:ea typeface="Fira Sans" pitchFamily="34" charset="-122"/>
                <a:cs typeface="Arial" panose="020B0604020202020204" pitchFamily="34" charset="0"/>
              </a:rPr>
              <a:t>Protection against disruptions caused by data breaches or misuse</a:t>
            </a:r>
            <a:endParaRPr lang="en-US" sz="1600" dirty="0">
              <a:latin typeface="Arial" panose="020B0604020202020204" pitchFamily="34" charset="0"/>
              <a:cs typeface="Arial" panose="020B0604020202020204" pitchFamily="34" charset="0"/>
            </a:endParaRPr>
          </a:p>
        </p:txBody>
      </p:sp>
      <p:sp>
        <p:nvSpPr>
          <p:cNvPr id="17" name="Text 9"/>
          <p:cNvSpPr/>
          <p:nvPr/>
        </p:nvSpPr>
        <p:spPr>
          <a:xfrm>
            <a:off x="793790" y="6077664"/>
            <a:ext cx="13042821" cy="980123"/>
          </a:xfrm>
          <a:prstGeom prst="rect">
            <a:avLst/>
          </a:prstGeom>
          <a:noFill/>
          <a:ln/>
        </p:spPr>
        <p:txBody>
          <a:bodyPr wrap="square" lIns="0" tIns="0" rIns="0" bIns="0" rtlCol="0" anchor="t"/>
          <a:lstStyle/>
          <a:p>
            <a:pPr marL="0" indent="0" algn="l">
              <a:lnSpc>
                <a:spcPts val="2550"/>
              </a:lnSpc>
              <a:buNone/>
            </a:pPr>
            <a:r>
              <a:rPr lang="en-US" sz="1600" dirty="0">
                <a:solidFill>
                  <a:srgbClr val="E0D6DE"/>
                </a:solidFill>
                <a:latin typeface="Arial" panose="020B0604020202020204" pitchFamily="34" charset="0"/>
                <a:ea typeface="Fira Sans" pitchFamily="34" charset="-122"/>
                <a:cs typeface="Arial" panose="020B0604020202020204" pitchFamily="34" charset="0"/>
              </a:rPr>
              <a:t>Strong data privacy standards are essential for higher education institutions to maintain their reputation, comply with legal requirements, and ensure smooth operations. By prioritizing these standards, universities can protect their most valuable assets while building trust with their communities.</a:t>
            </a:r>
            <a:endParaRPr lang="en-US" sz="1600" dirty="0">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31CA47E3-BEED-FB23-EE1F-F52EDED37B9A}"/>
              </a:ext>
            </a:extLst>
          </p:cNvPr>
          <p:cNvSpPr/>
          <p:nvPr/>
        </p:nvSpPr>
        <p:spPr>
          <a:xfrm>
            <a:off x="12754099" y="7707086"/>
            <a:ext cx="1769423" cy="42751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93790" y="837486"/>
            <a:ext cx="13042821" cy="1417558"/>
          </a:xfrm>
          <a:prstGeom prst="rect">
            <a:avLst/>
          </a:prstGeom>
          <a:noFill/>
          <a:ln/>
        </p:spPr>
        <p:txBody>
          <a:bodyPr wrap="square" lIns="0" tIns="0" rIns="0" bIns="0" rtlCol="0" anchor="t"/>
          <a:lstStyle/>
          <a:p>
            <a:pPr marL="0" indent="0" algn="l">
              <a:lnSpc>
                <a:spcPts val="5550"/>
              </a:lnSpc>
              <a:buNone/>
            </a:pPr>
            <a:r>
              <a:rPr lang="en-US" sz="4450" dirty="0">
                <a:solidFill>
                  <a:srgbClr val="FBF3FA"/>
                </a:solidFill>
                <a:latin typeface="Fira Mono Medium" pitchFamily="34" charset="0"/>
                <a:ea typeface="Fira Mono Medium" pitchFamily="34" charset="-122"/>
                <a:cs typeface="Fira Mono Medium" pitchFamily="34" charset="-120"/>
              </a:rPr>
              <a:t>Common Pitfalls and Concerns in Higher Education Data Privacy</a:t>
            </a:r>
            <a:endParaRPr lang="en-US" sz="4450" dirty="0"/>
          </a:p>
        </p:txBody>
      </p:sp>
      <p:sp>
        <p:nvSpPr>
          <p:cNvPr id="3" name="Text 1"/>
          <p:cNvSpPr/>
          <p:nvPr/>
        </p:nvSpPr>
        <p:spPr>
          <a:xfrm>
            <a:off x="1065252" y="2708672"/>
            <a:ext cx="3740587" cy="354330"/>
          </a:xfrm>
          <a:prstGeom prst="rect">
            <a:avLst/>
          </a:prstGeom>
          <a:noFill/>
          <a:ln/>
        </p:spPr>
        <p:txBody>
          <a:bodyPr wrap="none" lIns="0" tIns="0" rIns="0" bIns="0" rtlCol="0" anchor="t"/>
          <a:lstStyle/>
          <a:p>
            <a:pPr marL="0" indent="0" algn="r">
              <a:lnSpc>
                <a:spcPts val="2750"/>
              </a:lnSpc>
              <a:buNone/>
            </a:pPr>
            <a:r>
              <a:rPr lang="en-US" sz="2200" dirty="0">
                <a:solidFill>
                  <a:srgbClr val="E0D6DE"/>
                </a:solidFill>
                <a:latin typeface="Fira Mono Medium" pitchFamily="34" charset="0"/>
                <a:ea typeface="Fira Mono Medium" pitchFamily="34" charset="-122"/>
                <a:cs typeface="Fira Mono Medium" pitchFamily="34" charset="-120"/>
              </a:rPr>
              <a:t>Insufficient Awareness</a:t>
            </a:r>
            <a:endParaRPr lang="en-US" sz="2200" dirty="0"/>
          </a:p>
        </p:txBody>
      </p:sp>
      <p:sp>
        <p:nvSpPr>
          <p:cNvPr id="4" name="Text 2"/>
          <p:cNvSpPr/>
          <p:nvPr/>
        </p:nvSpPr>
        <p:spPr>
          <a:xfrm>
            <a:off x="793790" y="3199090"/>
            <a:ext cx="4012049" cy="725805"/>
          </a:xfrm>
          <a:prstGeom prst="rect">
            <a:avLst/>
          </a:prstGeom>
          <a:noFill/>
          <a:ln/>
        </p:spPr>
        <p:txBody>
          <a:bodyPr wrap="square" lIns="0" tIns="0" rIns="0" bIns="0" rtlCol="0" anchor="t"/>
          <a:lstStyle/>
          <a:p>
            <a:pPr marL="0" indent="0" algn="r">
              <a:lnSpc>
                <a:spcPts val="2850"/>
              </a:lnSpc>
              <a:buNone/>
            </a:pPr>
            <a:r>
              <a:rPr lang="en-US" sz="1750" dirty="0">
                <a:solidFill>
                  <a:srgbClr val="E0D6DE"/>
                </a:solidFill>
                <a:latin typeface="Arial" panose="020B0604020202020204" pitchFamily="34" charset="0"/>
                <a:ea typeface="Fira Sans" pitchFamily="34" charset="-122"/>
                <a:cs typeface="Arial" panose="020B0604020202020204" pitchFamily="34" charset="0"/>
              </a:rPr>
              <a:t>Leadership and staff may lack understanding of evolving threats</a:t>
            </a:r>
            <a:endParaRPr lang="en-US" sz="1750" dirty="0">
              <a:latin typeface="Arial" panose="020B0604020202020204" pitchFamily="34" charset="0"/>
              <a:cs typeface="Arial" panose="020B0604020202020204" pitchFamily="34" charset="0"/>
            </a:endParaRPr>
          </a:p>
        </p:txBody>
      </p:sp>
      <p:pic>
        <p:nvPicPr>
          <p:cNvPr id="5" name="Image 0" descr="preencoded.png"/>
          <p:cNvPicPr>
            <a:picLocks noChangeAspect="1"/>
          </p:cNvPicPr>
          <p:nvPr/>
        </p:nvPicPr>
        <p:blipFill>
          <a:blip r:embed="rId3"/>
          <a:stretch>
            <a:fillRect/>
          </a:stretch>
        </p:blipFill>
        <p:spPr>
          <a:xfrm>
            <a:off x="5032653" y="2767846"/>
            <a:ext cx="4564975" cy="4564975"/>
          </a:xfrm>
          <a:prstGeom prst="rect">
            <a:avLst/>
          </a:prstGeom>
        </p:spPr>
      </p:pic>
      <p:pic>
        <p:nvPicPr>
          <p:cNvPr id="6" name="Image 1" descr="preencoded.png"/>
          <p:cNvPicPr>
            <a:picLocks noChangeAspect="1"/>
          </p:cNvPicPr>
          <p:nvPr/>
        </p:nvPicPr>
        <p:blipFill>
          <a:blip r:embed="rId4"/>
          <a:stretch>
            <a:fillRect/>
          </a:stretch>
        </p:blipFill>
        <p:spPr>
          <a:xfrm>
            <a:off x="6596301" y="3337679"/>
            <a:ext cx="339328" cy="424220"/>
          </a:xfrm>
          <a:prstGeom prst="rect">
            <a:avLst/>
          </a:prstGeom>
        </p:spPr>
      </p:pic>
      <p:sp>
        <p:nvSpPr>
          <p:cNvPr id="7" name="Text 3"/>
          <p:cNvSpPr/>
          <p:nvPr/>
        </p:nvSpPr>
        <p:spPr>
          <a:xfrm>
            <a:off x="9824442" y="2708672"/>
            <a:ext cx="3570565" cy="354330"/>
          </a:xfrm>
          <a:prstGeom prst="rect">
            <a:avLst/>
          </a:prstGeom>
          <a:noFill/>
          <a:ln/>
        </p:spPr>
        <p:txBody>
          <a:bodyPr wrap="none" lIns="0" tIns="0" rIns="0" bIns="0" rtlCol="0" anchor="t"/>
          <a:lstStyle/>
          <a:p>
            <a:pPr marL="0" indent="0" algn="l">
              <a:lnSpc>
                <a:spcPts val="2750"/>
              </a:lnSpc>
              <a:buNone/>
            </a:pPr>
            <a:r>
              <a:rPr lang="en-US" sz="2200" dirty="0">
                <a:solidFill>
                  <a:srgbClr val="E0D6DE"/>
                </a:solidFill>
                <a:latin typeface="Fira Mono Medium" pitchFamily="34" charset="0"/>
                <a:ea typeface="Fira Mono Medium" pitchFamily="34" charset="-122"/>
                <a:cs typeface="Fira Mono Medium" pitchFamily="34" charset="-120"/>
              </a:rPr>
              <a:t>Overprivileged Access</a:t>
            </a:r>
            <a:endParaRPr lang="en-US" sz="2200" dirty="0"/>
          </a:p>
        </p:txBody>
      </p:sp>
      <p:sp>
        <p:nvSpPr>
          <p:cNvPr id="8" name="Text 4"/>
          <p:cNvSpPr/>
          <p:nvPr/>
        </p:nvSpPr>
        <p:spPr>
          <a:xfrm>
            <a:off x="9824442" y="3199090"/>
            <a:ext cx="4012168" cy="725805"/>
          </a:xfrm>
          <a:prstGeom prst="rect">
            <a:avLst/>
          </a:prstGeom>
          <a:noFill/>
          <a:ln/>
        </p:spPr>
        <p:txBody>
          <a:bodyPr wrap="square" lIns="0" tIns="0" rIns="0" bIns="0" rtlCol="0" anchor="t"/>
          <a:lstStyle/>
          <a:p>
            <a:pPr marL="0" indent="0" algn="l">
              <a:lnSpc>
                <a:spcPts val="2850"/>
              </a:lnSpc>
              <a:buNone/>
            </a:pPr>
            <a:r>
              <a:rPr lang="en-US" sz="1750" dirty="0">
                <a:solidFill>
                  <a:srgbClr val="E0D6DE"/>
                </a:solidFill>
                <a:latin typeface="Arial" panose="020B0604020202020204" pitchFamily="34" charset="0"/>
                <a:ea typeface="Fira Sans" pitchFamily="34" charset="-122"/>
                <a:cs typeface="Arial" panose="020B0604020202020204" pitchFamily="34" charset="0"/>
              </a:rPr>
              <a:t>Excessive administrative rights increase breach risks</a:t>
            </a:r>
            <a:endParaRPr lang="en-US" sz="1750" dirty="0">
              <a:latin typeface="Arial" panose="020B0604020202020204" pitchFamily="34" charset="0"/>
              <a:cs typeface="Arial" panose="020B0604020202020204" pitchFamily="34" charset="0"/>
            </a:endParaRPr>
          </a:p>
        </p:txBody>
      </p:sp>
      <p:pic>
        <p:nvPicPr>
          <p:cNvPr id="9" name="Image 2" descr="preencoded.png"/>
          <p:cNvPicPr>
            <a:picLocks noChangeAspect="1"/>
          </p:cNvPicPr>
          <p:nvPr/>
        </p:nvPicPr>
        <p:blipFill>
          <a:blip r:embed="rId5"/>
          <a:stretch>
            <a:fillRect/>
          </a:stretch>
        </p:blipFill>
        <p:spPr>
          <a:xfrm>
            <a:off x="5032653" y="2767846"/>
            <a:ext cx="4564975" cy="4564975"/>
          </a:xfrm>
          <a:prstGeom prst="rect">
            <a:avLst/>
          </a:prstGeom>
        </p:spPr>
      </p:pic>
      <p:pic>
        <p:nvPicPr>
          <p:cNvPr id="10" name="Image 3" descr="preencoded.png"/>
          <p:cNvPicPr>
            <a:picLocks noChangeAspect="1"/>
          </p:cNvPicPr>
          <p:nvPr/>
        </p:nvPicPr>
        <p:blipFill>
          <a:blip r:embed="rId6"/>
          <a:stretch>
            <a:fillRect/>
          </a:stretch>
        </p:blipFill>
        <p:spPr>
          <a:xfrm>
            <a:off x="8170307" y="3612356"/>
            <a:ext cx="339328" cy="424220"/>
          </a:xfrm>
          <a:prstGeom prst="rect">
            <a:avLst/>
          </a:prstGeom>
        </p:spPr>
      </p:pic>
      <p:sp>
        <p:nvSpPr>
          <p:cNvPr id="11" name="Text 5"/>
          <p:cNvSpPr/>
          <p:nvPr/>
        </p:nvSpPr>
        <p:spPr>
          <a:xfrm>
            <a:off x="10051256" y="426505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E0D6DE"/>
                </a:solidFill>
                <a:latin typeface="Fira Mono Medium" pitchFamily="34" charset="0"/>
                <a:ea typeface="Fira Mono Medium" pitchFamily="34" charset="-122"/>
                <a:cs typeface="Fira Mono Medium" pitchFamily="34" charset="-120"/>
              </a:rPr>
              <a:t>Legacy Systems</a:t>
            </a:r>
            <a:endParaRPr lang="en-US" sz="2200" dirty="0"/>
          </a:p>
        </p:txBody>
      </p:sp>
      <p:sp>
        <p:nvSpPr>
          <p:cNvPr id="12" name="Text 6"/>
          <p:cNvSpPr/>
          <p:nvPr/>
        </p:nvSpPr>
        <p:spPr>
          <a:xfrm>
            <a:off x="10051256" y="4755475"/>
            <a:ext cx="3785354" cy="725805"/>
          </a:xfrm>
          <a:prstGeom prst="rect">
            <a:avLst/>
          </a:prstGeom>
          <a:noFill/>
          <a:ln/>
        </p:spPr>
        <p:txBody>
          <a:bodyPr wrap="square" lIns="0" tIns="0" rIns="0" bIns="0" rtlCol="0" anchor="t"/>
          <a:lstStyle/>
          <a:p>
            <a:pPr marL="0" indent="0" algn="l">
              <a:lnSpc>
                <a:spcPts val="2850"/>
              </a:lnSpc>
              <a:buNone/>
            </a:pPr>
            <a:r>
              <a:rPr lang="en-US" sz="1750" dirty="0">
                <a:solidFill>
                  <a:srgbClr val="E0D6DE"/>
                </a:solidFill>
                <a:latin typeface="Arial" panose="020B0604020202020204" pitchFamily="34" charset="0"/>
                <a:ea typeface="Fira Sans" pitchFamily="34" charset="-122"/>
                <a:cs typeface="Arial" panose="020B0604020202020204" pitchFamily="34" charset="0"/>
              </a:rPr>
              <a:t>Older IT systems may lack robust security features</a:t>
            </a:r>
            <a:endParaRPr lang="en-US" sz="1750" dirty="0">
              <a:latin typeface="Arial" panose="020B0604020202020204" pitchFamily="34" charset="0"/>
              <a:cs typeface="Arial" panose="020B0604020202020204" pitchFamily="34" charset="0"/>
            </a:endParaRPr>
          </a:p>
        </p:txBody>
      </p:sp>
      <p:pic>
        <p:nvPicPr>
          <p:cNvPr id="13" name="Image 4" descr="preencoded.png"/>
          <p:cNvPicPr>
            <a:picLocks noChangeAspect="1"/>
          </p:cNvPicPr>
          <p:nvPr/>
        </p:nvPicPr>
        <p:blipFill>
          <a:blip r:embed="rId7"/>
          <a:stretch>
            <a:fillRect/>
          </a:stretch>
        </p:blipFill>
        <p:spPr>
          <a:xfrm>
            <a:off x="5032653" y="2767846"/>
            <a:ext cx="4564975" cy="4564975"/>
          </a:xfrm>
          <a:prstGeom prst="rect">
            <a:avLst/>
          </a:prstGeom>
        </p:spPr>
      </p:pic>
      <p:pic>
        <p:nvPicPr>
          <p:cNvPr id="14" name="Image 5" descr="preencoded.png"/>
          <p:cNvPicPr>
            <a:picLocks noChangeAspect="1"/>
          </p:cNvPicPr>
          <p:nvPr/>
        </p:nvPicPr>
        <p:blipFill>
          <a:blip r:embed="rId8"/>
          <a:stretch>
            <a:fillRect/>
          </a:stretch>
        </p:blipFill>
        <p:spPr>
          <a:xfrm>
            <a:off x="8719423" y="5112782"/>
            <a:ext cx="339328" cy="424220"/>
          </a:xfrm>
          <a:prstGeom prst="rect">
            <a:avLst/>
          </a:prstGeom>
        </p:spPr>
      </p:pic>
      <p:sp>
        <p:nvSpPr>
          <p:cNvPr id="15" name="Text 7"/>
          <p:cNvSpPr/>
          <p:nvPr/>
        </p:nvSpPr>
        <p:spPr>
          <a:xfrm>
            <a:off x="9824442" y="599860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E0D6DE"/>
                </a:solidFill>
                <a:latin typeface="Fira Mono Medium" pitchFamily="34" charset="0"/>
                <a:ea typeface="Fira Mono Medium" pitchFamily="34" charset="-122"/>
                <a:cs typeface="Fira Mono Medium" pitchFamily="34" charset="-120"/>
              </a:rPr>
              <a:t>Shadow IT</a:t>
            </a:r>
            <a:endParaRPr lang="en-US" sz="2200" dirty="0"/>
          </a:p>
        </p:txBody>
      </p:sp>
      <p:sp>
        <p:nvSpPr>
          <p:cNvPr id="16" name="Text 8"/>
          <p:cNvSpPr/>
          <p:nvPr/>
        </p:nvSpPr>
        <p:spPr>
          <a:xfrm>
            <a:off x="9824442" y="6489025"/>
            <a:ext cx="4012168" cy="725805"/>
          </a:xfrm>
          <a:prstGeom prst="rect">
            <a:avLst/>
          </a:prstGeom>
          <a:noFill/>
          <a:ln/>
        </p:spPr>
        <p:txBody>
          <a:bodyPr wrap="square" lIns="0" tIns="0" rIns="0" bIns="0" rtlCol="0" anchor="t"/>
          <a:lstStyle/>
          <a:p>
            <a:pPr marL="0" indent="0" algn="l">
              <a:lnSpc>
                <a:spcPts val="2850"/>
              </a:lnSpc>
              <a:buNone/>
            </a:pPr>
            <a:r>
              <a:rPr lang="en-US" sz="1750" dirty="0">
                <a:solidFill>
                  <a:srgbClr val="E0D6DE"/>
                </a:solidFill>
                <a:latin typeface="Arial" panose="020B0604020202020204" pitchFamily="34" charset="0"/>
                <a:ea typeface="Fira Sans" pitchFamily="34" charset="-122"/>
                <a:cs typeface="Arial" panose="020B0604020202020204" pitchFamily="34" charset="0"/>
              </a:rPr>
              <a:t>Unregulated use of third-party applications exposing sensitive data</a:t>
            </a:r>
            <a:endParaRPr lang="en-US" sz="1750" dirty="0">
              <a:latin typeface="Arial" panose="020B0604020202020204" pitchFamily="34" charset="0"/>
              <a:cs typeface="Arial" panose="020B0604020202020204" pitchFamily="34" charset="0"/>
            </a:endParaRPr>
          </a:p>
        </p:txBody>
      </p:sp>
      <p:pic>
        <p:nvPicPr>
          <p:cNvPr id="17" name="Image 6" descr="preencoded.png"/>
          <p:cNvPicPr>
            <a:picLocks noChangeAspect="1"/>
          </p:cNvPicPr>
          <p:nvPr/>
        </p:nvPicPr>
        <p:blipFill>
          <a:blip r:embed="rId9"/>
          <a:stretch>
            <a:fillRect/>
          </a:stretch>
        </p:blipFill>
        <p:spPr>
          <a:xfrm>
            <a:off x="5032653" y="2767846"/>
            <a:ext cx="4564975" cy="4564975"/>
          </a:xfrm>
          <a:prstGeom prst="rect">
            <a:avLst/>
          </a:prstGeom>
        </p:spPr>
      </p:pic>
      <p:pic>
        <p:nvPicPr>
          <p:cNvPr id="18" name="Image 7" descr="preencoded.png"/>
          <p:cNvPicPr>
            <a:picLocks noChangeAspect="1"/>
          </p:cNvPicPr>
          <p:nvPr/>
        </p:nvPicPr>
        <p:blipFill>
          <a:blip r:embed="rId10"/>
          <a:stretch>
            <a:fillRect/>
          </a:stretch>
        </p:blipFill>
        <p:spPr>
          <a:xfrm>
            <a:off x="7694533" y="6338530"/>
            <a:ext cx="339328" cy="424220"/>
          </a:xfrm>
          <a:prstGeom prst="rect">
            <a:avLst/>
          </a:prstGeom>
        </p:spPr>
      </p:pic>
      <p:sp>
        <p:nvSpPr>
          <p:cNvPr id="19" name="Text 9"/>
          <p:cNvSpPr/>
          <p:nvPr/>
        </p:nvSpPr>
        <p:spPr>
          <a:xfrm>
            <a:off x="793790" y="5821442"/>
            <a:ext cx="4012049" cy="708660"/>
          </a:xfrm>
          <a:prstGeom prst="rect">
            <a:avLst/>
          </a:prstGeom>
          <a:noFill/>
          <a:ln/>
        </p:spPr>
        <p:txBody>
          <a:bodyPr wrap="square" lIns="0" tIns="0" rIns="0" bIns="0" rtlCol="0" anchor="t"/>
          <a:lstStyle/>
          <a:p>
            <a:pPr marL="0" indent="0" algn="r">
              <a:lnSpc>
                <a:spcPts val="2750"/>
              </a:lnSpc>
              <a:buNone/>
            </a:pPr>
            <a:r>
              <a:rPr lang="en-US" sz="2200" dirty="0">
                <a:solidFill>
                  <a:srgbClr val="E0D6DE"/>
                </a:solidFill>
                <a:latin typeface="Fira Mono Medium" pitchFamily="34" charset="0"/>
                <a:ea typeface="Fira Mono Medium" pitchFamily="34" charset="-122"/>
                <a:cs typeface="Fira Mono Medium" pitchFamily="34" charset="-120"/>
              </a:rPr>
              <a:t>Phishing and Social Engineering</a:t>
            </a:r>
            <a:endParaRPr lang="en-US" sz="2200" dirty="0"/>
          </a:p>
        </p:txBody>
      </p:sp>
      <p:sp>
        <p:nvSpPr>
          <p:cNvPr id="20" name="Text 10"/>
          <p:cNvSpPr/>
          <p:nvPr/>
        </p:nvSpPr>
        <p:spPr>
          <a:xfrm>
            <a:off x="793790" y="6666190"/>
            <a:ext cx="4012049" cy="725805"/>
          </a:xfrm>
          <a:prstGeom prst="rect">
            <a:avLst/>
          </a:prstGeom>
          <a:noFill/>
          <a:ln/>
        </p:spPr>
        <p:txBody>
          <a:bodyPr wrap="square" lIns="0" tIns="0" rIns="0" bIns="0" rtlCol="0" anchor="t"/>
          <a:lstStyle/>
          <a:p>
            <a:pPr marL="0" indent="0" algn="r">
              <a:lnSpc>
                <a:spcPts val="2850"/>
              </a:lnSpc>
              <a:buNone/>
            </a:pPr>
            <a:r>
              <a:rPr lang="en-US" sz="1750" dirty="0">
                <a:solidFill>
                  <a:srgbClr val="E0D6DE"/>
                </a:solidFill>
                <a:latin typeface="Arial" panose="020B0604020202020204" pitchFamily="34" charset="0"/>
                <a:ea typeface="Fira Sans" pitchFamily="34" charset="-122"/>
                <a:cs typeface="Arial" panose="020B0604020202020204" pitchFamily="34" charset="0"/>
              </a:rPr>
              <a:t>Universities are frequent targets for cybercriminals</a:t>
            </a:r>
            <a:endParaRPr lang="en-US" sz="1750" dirty="0">
              <a:latin typeface="Arial" panose="020B0604020202020204" pitchFamily="34" charset="0"/>
              <a:cs typeface="Arial" panose="020B0604020202020204" pitchFamily="34" charset="0"/>
            </a:endParaRPr>
          </a:p>
        </p:txBody>
      </p:sp>
      <p:pic>
        <p:nvPicPr>
          <p:cNvPr id="21" name="Image 8" descr="preencoded.png"/>
          <p:cNvPicPr>
            <a:picLocks noChangeAspect="1"/>
          </p:cNvPicPr>
          <p:nvPr/>
        </p:nvPicPr>
        <p:blipFill>
          <a:blip r:embed="rId11"/>
          <a:stretch>
            <a:fillRect/>
          </a:stretch>
        </p:blipFill>
        <p:spPr>
          <a:xfrm>
            <a:off x="5032653" y="2767846"/>
            <a:ext cx="4564975" cy="4564975"/>
          </a:xfrm>
          <a:prstGeom prst="rect">
            <a:avLst/>
          </a:prstGeom>
        </p:spPr>
      </p:pic>
      <p:pic>
        <p:nvPicPr>
          <p:cNvPr id="22" name="Image 9" descr="preencoded.png"/>
          <p:cNvPicPr>
            <a:picLocks noChangeAspect="1"/>
          </p:cNvPicPr>
          <p:nvPr/>
        </p:nvPicPr>
        <p:blipFill>
          <a:blip r:embed="rId12"/>
          <a:stretch>
            <a:fillRect/>
          </a:stretch>
        </p:blipFill>
        <p:spPr>
          <a:xfrm>
            <a:off x="6120527" y="6063853"/>
            <a:ext cx="339328" cy="424220"/>
          </a:xfrm>
          <a:prstGeom prst="rect">
            <a:avLst/>
          </a:prstGeom>
        </p:spPr>
      </p:pic>
      <p:sp>
        <p:nvSpPr>
          <p:cNvPr id="23" name="Text 11"/>
          <p:cNvSpPr/>
          <p:nvPr/>
        </p:nvSpPr>
        <p:spPr>
          <a:xfrm>
            <a:off x="1178481" y="4265057"/>
            <a:ext cx="3400544" cy="354330"/>
          </a:xfrm>
          <a:prstGeom prst="rect">
            <a:avLst/>
          </a:prstGeom>
          <a:noFill/>
          <a:ln/>
        </p:spPr>
        <p:txBody>
          <a:bodyPr wrap="none" lIns="0" tIns="0" rIns="0" bIns="0" rtlCol="0" anchor="t"/>
          <a:lstStyle/>
          <a:p>
            <a:pPr marL="0" indent="0" algn="r">
              <a:lnSpc>
                <a:spcPts val="2750"/>
              </a:lnSpc>
              <a:buNone/>
            </a:pPr>
            <a:r>
              <a:rPr lang="en-US" sz="2200" dirty="0">
                <a:solidFill>
                  <a:srgbClr val="E0D6DE"/>
                </a:solidFill>
                <a:latin typeface="Fira Mono Medium" pitchFamily="34" charset="0"/>
                <a:ea typeface="Fira Mono Medium" pitchFamily="34" charset="-122"/>
                <a:cs typeface="Fira Mono Medium" pitchFamily="34" charset="-120"/>
              </a:rPr>
              <a:t>Data Over-collection</a:t>
            </a:r>
            <a:endParaRPr lang="en-US" sz="2200" dirty="0"/>
          </a:p>
        </p:txBody>
      </p:sp>
      <p:sp>
        <p:nvSpPr>
          <p:cNvPr id="24" name="Text 12"/>
          <p:cNvSpPr/>
          <p:nvPr/>
        </p:nvSpPr>
        <p:spPr>
          <a:xfrm>
            <a:off x="793790" y="4755475"/>
            <a:ext cx="3785235" cy="725805"/>
          </a:xfrm>
          <a:prstGeom prst="rect">
            <a:avLst/>
          </a:prstGeom>
          <a:noFill/>
          <a:ln/>
        </p:spPr>
        <p:txBody>
          <a:bodyPr wrap="square" lIns="0" tIns="0" rIns="0" bIns="0" rtlCol="0" anchor="t"/>
          <a:lstStyle/>
          <a:p>
            <a:pPr marL="0" indent="0" algn="r">
              <a:lnSpc>
                <a:spcPts val="2850"/>
              </a:lnSpc>
              <a:buNone/>
            </a:pPr>
            <a:r>
              <a:rPr lang="en-US" sz="1750" dirty="0">
                <a:solidFill>
                  <a:srgbClr val="E0D6DE"/>
                </a:solidFill>
                <a:latin typeface="Arial" panose="020B0604020202020204" pitchFamily="34" charset="0"/>
                <a:ea typeface="Fira Sans" pitchFamily="34" charset="-122"/>
                <a:cs typeface="Arial" panose="020B0604020202020204" pitchFamily="34" charset="0"/>
              </a:rPr>
              <a:t>Collecting more data than necessary increases risk exposure</a:t>
            </a:r>
            <a:endParaRPr lang="en-US" sz="1750" dirty="0">
              <a:latin typeface="Arial" panose="020B0604020202020204" pitchFamily="34" charset="0"/>
              <a:cs typeface="Arial" panose="020B0604020202020204" pitchFamily="34" charset="0"/>
            </a:endParaRPr>
          </a:p>
        </p:txBody>
      </p:sp>
      <p:pic>
        <p:nvPicPr>
          <p:cNvPr id="25" name="Image 10" descr="preencoded.png"/>
          <p:cNvPicPr>
            <a:picLocks noChangeAspect="1"/>
          </p:cNvPicPr>
          <p:nvPr/>
        </p:nvPicPr>
        <p:blipFill>
          <a:blip r:embed="rId13"/>
          <a:stretch>
            <a:fillRect/>
          </a:stretch>
        </p:blipFill>
        <p:spPr>
          <a:xfrm>
            <a:off x="5032653" y="2767846"/>
            <a:ext cx="4564975" cy="4564975"/>
          </a:xfrm>
          <a:prstGeom prst="rect">
            <a:avLst/>
          </a:prstGeom>
        </p:spPr>
      </p:pic>
      <p:pic>
        <p:nvPicPr>
          <p:cNvPr id="26" name="Image 11" descr="preencoded.png"/>
          <p:cNvPicPr>
            <a:picLocks noChangeAspect="1"/>
          </p:cNvPicPr>
          <p:nvPr/>
        </p:nvPicPr>
        <p:blipFill>
          <a:blip r:embed="rId14"/>
          <a:stretch>
            <a:fillRect/>
          </a:stretch>
        </p:blipFill>
        <p:spPr>
          <a:xfrm>
            <a:off x="5571411" y="4563428"/>
            <a:ext cx="339328" cy="424220"/>
          </a:xfrm>
          <a:prstGeom prst="rect">
            <a:avLst/>
          </a:prstGeom>
        </p:spPr>
      </p:pic>
      <p:sp>
        <p:nvSpPr>
          <p:cNvPr id="27" name="Rectangle 26">
            <a:extLst>
              <a:ext uri="{FF2B5EF4-FFF2-40B4-BE49-F238E27FC236}">
                <a16:creationId xmlns:a16="http://schemas.microsoft.com/office/drawing/2014/main" id="{313ACB83-7EB1-D399-87DF-FB754A253789}"/>
              </a:ext>
            </a:extLst>
          </p:cNvPr>
          <p:cNvSpPr/>
          <p:nvPr/>
        </p:nvSpPr>
        <p:spPr>
          <a:xfrm>
            <a:off x="12754099" y="7707086"/>
            <a:ext cx="1769423" cy="42751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39735" y="581144"/>
            <a:ext cx="8035052" cy="429339"/>
          </a:xfrm>
          <a:prstGeom prst="rect">
            <a:avLst/>
          </a:prstGeom>
          <a:noFill/>
          <a:ln/>
        </p:spPr>
        <p:txBody>
          <a:bodyPr wrap="none" lIns="0" tIns="0" rIns="0" bIns="0" rtlCol="0" anchor="t"/>
          <a:lstStyle/>
          <a:p>
            <a:pPr marL="0" indent="0" algn="l">
              <a:lnSpc>
                <a:spcPts val="3350"/>
              </a:lnSpc>
              <a:buNone/>
            </a:pPr>
            <a:r>
              <a:rPr lang="en-US" sz="2700" dirty="0">
                <a:solidFill>
                  <a:srgbClr val="FBF3FA"/>
                </a:solidFill>
                <a:latin typeface="Fira Mono Medium" pitchFamily="34" charset="0"/>
                <a:ea typeface="Fira Mono Medium" pitchFamily="34" charset="-122"/>
                <a:cs typeface="Fira Mono Medium" pitchFamily="34" charset="-120"/>
              </a:rPr>
              <a:t>Strategic Considerations for Leadership</a:t>
            </a:r>
            <a:endParaRPr lang="en-US" sz="2700" dirty="0"/>
          </a:p>
        </p:txBody>
      </p:sp>
      <p:pic>
        <p:nvPicPr>
          <p:cNvPr id="3" name="Image 0" descr="preencoded.png"/>
          <p:cNvPicPr>
            <a:picLocks noChangeAspect="1"/>
          </p:cNvPicPr>
          <p:nvPr/>
        </p:nvPicPr>
        <p:blipFill>
          <a:blip r:embed="rId3"/>
          <a:stretch>
            <a:fillRect/>
          </a:stretch>
        </p:blipFill>
        <p:spPr>
          <a:xfrm>
            <a:off x="739735" y="1285161"/>
            <a:ext cx="686872" cy="824270"/>
          </a:xfrm>
          <a:prstGeom prst="rect">
            <a:avLst/>
          </a:prstGeom>
        </p:spPr>
      </p:pic>
      <p:sp>
        <p:nvSpPr>
          <p:cNvPr id="4" name="Text 1"/>
          <p:cNvSpPr/>
          <p:nvPr/>
        </p:nvSpPr>
        <p:spPr>
          <a:xfrm>
            <a:off x="1632585" y="1422440"/>
            <a:ext cx="1750100" cy="214551"/>
          </a:xfrm>
          <a:prstGeom prst="rect">
            <a:avLst/>
          </a:prstGeom>
          <a:noFill/>
          <a:ln/>
        </p:spPr>
        <p:txBody>
          <a:bodyPr wrap="none" lIns="0" tIns="0" rIns="0" bIns="0" rtlCol="0" anchor="t"/>
          <a:lstStyle/>
          <a:p>
            <a:pPr marL="0" indent="0" algn="l">
              <a:lnSpc>
                <a:spcPts val="1650"/>
              </a:lnSpc>
              <a:buNone/>
            </a:pPr>
            <a:r>
              <a:rPr lang="en-US" sz="1350" dirty="0">
                <a:solidFill>
                  <a:srgbClr val="E0D6DE"/>
                </a:solidFill>
                <a:latin typeface="Fira Mono Medium" pitchFamily="34" charset="0"/>
                <a:ea typeface="Fira Mono Medium" pitchFamily="34" charset="-122"/>
                <a:cs typeface="Fira Mono Medium" pitchFamily="34" charset="-120"/>
              </a:rPr>
              <a:t>Data Minimization</a:t>
            </a:r>
            <a:endParaRPr lang="en-US" sz="1350" dirty="0"/>
          </a:p>
        </p:txBody>
      </p:sp>
      <p:sp>
        <p:nvSpPr>
          <p:cNvPr id="5" name="Text 2"/>
          <p:cNvSpPr/>
          <p:nvPr/>
        </p:nvSpPr>
        <p:spPr>
          <a:xfrm>
            <a:off x="1632585" y="1719382"/>
            <a:ext cx="12258080" cy="219789"/>
          </a:xfrm>
          <a:prstGeom prst="rect">
            <a:avLst/>
          </a:prstGeom>
          <a:noFill/>
          <a:ln/>
        </p:spPr>
        <p:txBody>
          <a:bodyPr wrap="none" lIns="0" tIns="0" rIns="0" bIns="0" rtlCol="0" anchor="t"/>
          <a:lstStyle/>
          <a:p>
            <a:pPr marL="0" indent="0" algn="l">
              <a:lnSpc>
                <a:spcPts val="1700"/>
              </a:lnSpc>
              <a:buNone/>
            </a:pPr>
            <a:r>
              <a:rPr lang="en-US" sz="1050" dirty="0">
                <a:solidFill>
                  <a:srgbClr val="E0D6DE"/>
                </a:solidFill>
                <a:latin typeface="Arial" panose="020B0604020202020204" pitchFamily="34" charset="0"/>
                <a:ea typeface="Fira Sans" pitchFamily="34" charset="-122"/>
                <a:cs typeface="Arial" panose="020B0604020202020204" pitchFamily="34" charset="0"/>
              </a:rPr>
              <a:t>Only collect and retain data essential for institutional operations and compliance</a:t>
            </a:r>
            <a:endParaRPr lang="en-US" sz="1050" dirty="0">
              <a:latin typeface="Arial" panose="020B0604020202020204" pitchFamily="34" charset="0"/>
              <a:cs typeface="Arial" panose="020B0604020202020204" pitchFamily="34" charset="0"/>
            </a:endParaRPr>
          </a:p>
        </p:txBody>
      </p:sp>
      <p:pic>
        <p:nvPicPr>
          <p:cNvPr id="6" name="Image 1" descr="preencoded.png"/>
          <p:cNvPicPr>
            <a:picLocks noChangeAspect="1"/>
          </p:cNvPicPr>
          <p:nvPr/>
        </p:nvPicPr>
        <p:blipFill>
          <a:blip r:embed="rId4"/>
          <a:stretch>
            <a:fillRect/>
          </a:stretch>
        </p:blipFill>
        <p:spPr>
          <a:xfrm>
            <a:off x="739735" y="2109430"/>
            <a:ext cx="686872" cy="824270"/>
          </a:xfrm>
          <a:prstGeom prst="rect">
            <a:avLst/>
          </a:prstGeom>
        </p:spPr>
      </p:pic>
      <p:sp>
        <p:nvSpPr>
          <p:cNvPr id="7" name="Text 3"/>
          <p:cNvSpPr/>
          <p:nvPr/>
        </p:nvSpPr>
        <p:spPr>
          <a:xfrm>
            <a:off x="1632585" y="2246709"/>
            <a:ext cx="1955959" cy="214551"/>
          </a:xfrm>
          <a:prstGeom prst="rect">
            <a:avLst/>
          </a:prstGeom>
          <a:noFill/>
          <a:ln/>
        </p:spPr>
        <p:txBody>
          <a:bodyPr wrap="none" lIns="0" tIns="0" rIns="0" bIns="0" rtlCol="0" anchor="t"/>
          <a:lstStyle/>
          <a:p>
            <a:pPr marL="0" indent="0" algn="l">
              <a:lnSpc>
                <a:spcPts val="1650"/>
              </a:lnSpc>
              <a:buNone/>
            </a:pPr>
            <a:r>
              <a:rPr lang="en-US" sz="1350" dirty="0">
                <a:solidFill>
                  <a:srgbClr val="E0D6DE"/>
                </a:solidFill>
                <a:latin typeface="Fira Mono Medium" pitchFamily="34" charset="0"/>
                <a:ea typeface="Fira Mono Medium" pitchFamily="34" charset="-122"/>
                <a:cs typeface="Fira Mono Medium" pitchFamily="34" charset="-120"/>
              </a:rPr>
              <a:t>Data Classification</a:t>
            </a:r>
            <a:endParaRPr lang="en-US" sz="1350" dirty="0"/>
          </a:p>
        </p:txBody>
      </p:sp>
      <p:sp>
        <p:nvSpPr>
          <p:cNvPr id="8" name="Text 4"/>
          <p:cNvSpPr/>
          <p:nvPr/>
        </p:nvSpPr>
        <p:spPr>
          <a:xfrm>
            <a:off x="1632585" y="2543651"/>
            <a:ext cx="12258080" cy="219789"/>
          </a:xfrm>
          <a:prstGeom prst="rect">
            <a:avLst/>
          </a:prstGeom>
          <a:noFill/>
          <a:ln/>
        </p:spPr>
        <p:txBody>
          <a:bodyPr wrap="none" lIns="0" tIns="0" rIns="0" bIns="0" rtlCol="0" anchor="t"/>
          <a:lstStyle/>
          <a:p>
            <a:pPr marL="0" indent="0" algn="l">
              <a:lnSpc>
                <a:spcPts val="1700"/>
              </a:lnSpc>
              <a:buNone/>
            </a:pPr>
            <a:r>
              <a:rPr lang="en-US" sz="1050" dirty="0">
                <a:solidFill>
                  <a:srgbClr val="E0D6DE"/>
                </a:solidFill>
                <a:latin typeface="Arial" panose="020B0604020202020204" pitchFamily="34" charset="0"/>
                <a:ea typeface="Fira Sans" pitchFamily="34" charset="-122"/>
                <a:cs typeface="Arial" panose="020B0604020202020204" pitchFamily="34" charset="0"/>
              </a:rPr>
              <a:t>Leverage data labeling and data hygiene to reduce over-exposing classified or non-public information</a:t>
            </a:r>
            <a:endParaRPr lang="en-US" sz="1050" dirty="0">
              <a:latin typeface="Arial" panose="020B0604020202020204" pitchFamily="34" charset="0"/>
              <a:cs typeface="Arial" panose="020B0604020202020204" pitchFamily="34" charset="0"/>
            </a:endParaRPr>
          </a:p>
        </p:txBody>
      </p:sp>
      <p:pic>
        <p:nvPicPr>
          <p:cNvPr id="9" name="Image 2" descr="preencoded.png"/>
          <p:cNvPicPr>
            <a:picLocks noChangeAspect="1"/>
          </p:cNvPicPr>
          <p:nvPr/>
        </p:nvPicPr>
        <p:blipFill>
          <a:blip r:embed="rId5"/>
          <a:stretch>
            <a:fillRect/>
          </a:stretch>
        </p:blipFill>
        <p:spPr>
          <a:xfrm>
            <a:off x="739735" y="2933700"/>
            <a:ext cx="686872" cy="824270"/>
          </a:xfrm>
          <a:prstGeom prst="rect">
            <a:avLst/>
          </a:prstGeom>
        </p:spPr>
      </p:pic>
      <p:sp>
        <p:nvSpPr>
          <p:cNvPr id="10" name="Text 5"/>
          <p:cNvSpPr/>
          <p:nvPr/>
        </p:nvSpPr>
        <p:spPr>
          <a:xfrm>
            <a:off x="1632585" y="3070979"/>
            <a:ext cx="1750100" cy="214551"/>
          </a:xfrm>
          <a:prstGeom prst="rect">
            <a:avLst/>
          </a:prstGeom>
          <a:noFill/>
          <a:ln/>
        </p:spPr>
        <p:txBody>
          <a:bodyPr wrap="none" lIns="0" tIns="0" rIns="0" bIns="0" rtlCol="0" anchor="t"/>
          <a:lstStyle/>
          <a:p>
            <a:pPr marL="0" indent="0" algn="l">
              <a:lnSpc>
                <a:spcPts val="1650"/>
              </a:lnSpc>
              <a:buNone/>
            </a:pPr>
            <a:r>
              <a:rPr lang="en-US" sz="1350" dirty="0">
                <a:solidFill>
                  <a:srgbClr val="E0D6DE"/>
                </a:solidFill>
                <a:latin typeface="Fira Mono Medium" pitchFamily="34" charset="0"/>
                <a:ea typeface="Fira Mono Medium" pitchFamily="34" charset="-122"/>
                <a:cs typeface="Fira Mono Medium" pitchFamily="34" charset="-120"/>
              </a:rPr>
              <a:t>Role-based Access</a:t>
            </a:r>
            <a:endParaRPr lang="en-US" sz="1350" dirty="0"/>
          </a:p>
        </p:txBody>
      </p:sp>
      <p:sp>
        <p:nvSpPr>
          <p:cNvPr id="11" name="Text 6"/>
          <p:cNvSpPr/>
          <p:nvPr/>
        </p:nvSpPr>
        <p:spPr>
          <a:xfrm>
            <a:off x="1632585" y="3367921"/>
            <a:ext cx="12258080" cy="219789"/>
          </a:xfrm>
          <a:prstGeom prst="rect">
            <a:avLst/>
          </a:prstGeom>
          <a:noFill/>
          <a:ln/>
        </p:spPr>
        <p:txBody>
          <a:bodyPr wrap="none" lIns="0" tIns="0" rIns="0" bIns="0" rtlCol="0" anchor="t"/>
          <a:lstStyle/>
          <a:p>
            <a:pPr marL="0" indent="0" algn="l">
              <a:lnSpc>
                <a:spcPts val="1700"/>
              </a:lnSpc>
              <a:buNone/>
            </a:pPr>
            <a:r>
              <a:rPr lang="en-US" sz="1050" dirty="0">
                <a:solidFill>
                  <a:srgbClr val="E0D6DE"/>
                </a:solidFill>
                <a:latin typeface="Arial" panose="020B0604020202020204" pitchFamily="34" charset="0"/>
                <a:ea typeface="Fira Sans" pitchFamily="34" charset="-122"/>
                <a:cs typeface="Arial" panose="020B0604020202020204" pitchFamily="34" charset="0"/>
              </a:rPr>
              <a:t>Implement role-based access controls (RBAC) to ensure staff only access data necessary for their roles</a:t>
            </a:r>
            <a:endParaRPr lang="en-US" sz="1050" dirty="0">
              <a:latin typeface="Arial" panose="020B0604020202020204" pitchFamily="34" charset="0"/>
              <a:cs typeface="Arial" panose="020B0604020202020204" pitchFamily="34" charset="0"/>
            </a:endParaRPr>
          </a:p>
        </p:txBody>
      </p:sp>
      <p:pic>
        <p:nvPicPr>
          <p:cNvPr id="12" name="Image 3" descr="preencoded.png"/>
          <p:cNvPicPr>
            <a:picLocks noChangeAspect="1"/>
          </p:cNvPicPr>
          <p:nvPr/>
        </p:nvPicPr>
        <p:blipFill>
          <a:blip r:embed="rId6"/>
          <a:stretch>
            <a:fillRect/>
          </a:stretch>
        </p:blipFill>
        <p:spPr>
          <a:xfrm>
            <a:off x="739735" y="3757970"/>
            <a:ext cx="686872" cy="824270"/>
          </a:xfrm>
          <a:prstGeom prst="rect">
            <a:avLst/>
          </a:prstGeom>
        </p:spPr>
      </p:pic>
      <p:sp>
        <p:nvSpPr>
          <p:cNvPr id="13" name="Text 7"/>
          <p:cNvSpPr/>
          <p:nvPr/>
        </p:nvSpPr>
        <p:spPr>
          <a:xfrm>
            <a:off x="1632585" y="3895249"/>
            <a:ext cx="2264807" cy="214551"/>
          </a:xfrm>
          <a:prstGeom prst="rect">
            <a:avLst/>
          </a:prstGeom>
          <a:noFill/>
          <a:ln/>
        </p:spPr>
        <p:txBody>
          <a:bodyPr wrap="none" lIns="0" tIns="0" rIns="0" bIns="0" rtlCol="0" anchor="t"/>
          <a:lstStyle/>
          <a:p>
            <a:pPr marL="0" indent="0" algn="l">
              <a:lnSpc>
                <a:spcPts val="1650"/>
              </a:lnSpc>
              <a:buNone/>
            </a:pPr>
            <a:r>
              <a:rPr lang="en-US" sz="1350" dirty="0">
                <a:solidFill>
                  <a:srgbClr val="E0D6DE"/>
                </a:solidFill>
                <a:latin typeface="Fira Mono Medium" pitchFamily="34" charset="0"/>
                <a:ea typeface="Fira Mono Medium" pitchFamily="34" charset="-122"/>
                <a:cs typeface="Fira Mono Medium" pitchFamily="34" charset="-120"/>
              </a:rPr>
              <a:t>Comprehensive Training</a:t>
            </a:r>
            <a:endParaRPr lang="en-US" sz="1350" dirty="0"/>
          </a:p>
        </p:txBody>
      </p:sp>
      <p:sp>
        <p:nvSpPr>
          <p:cNvPr id="14" name="Text 8"/>
          <p:cNvSpPr/>
          <p:nvPr/>
        </p:nvSpPr>
        <p:spPr>
          <a:xfrm>
            <a:off x="1632585" y="4192191"/>
            <a:ext cx="12258080" cy="219789"/>
          </a:xfrm>
          <a:prstGeom prst="rect">
            <a:avLst/>
          </a:prstGeom>
          <a:noFill/>
          <a:ln/>
        </p:spPr>
        <p:txBody>
          <a:bodyPr wrap="none" lIns="0" tIns="0" rIns="0" bIns="0" rtlCol="0" anchor="t"/>
          <a:lstStyle/>
          <a:p>
            <a:pPr marL="0" indent="0" algn="l">
              <a:lnSpc>
                <a:spcPts val="1700"/>
              </a:lnSpc>
              <a:buNone/>
            </a:pPr>
            <a:r>
              <a:rPr lang="en-US" sz="1050" dirty="0">
                <a:solidFill>
                  <a:srgbClr val="E0D6DE"/>
                </a:solidFill>
                <a:latin typeface="Arial" panose="020B0604020202020204" pitchFamily="34" charset="0"/>
                <a:ea typeface="Fira Sans" pitchFamily="34" charset="-122"/>
                <a:cs typeface="Arial" panose="020B0604020202020204" pitchFamily="34" charset="0"/>
              </a:rPr>
              <a:t>Regularly educate staff, faculty, and students on data privacy policies and recognize phishing or social engineering tactics</a:t>
            </a:r>
            <a:endParaRPr lang="en-US" sz="1050" dirty="0">
              <a:latin typeface="Arial" panose="020B0604020202020204" pitchFamily="34" charset="0"/>
              <a:cs typeface="Arial" panose="020B0604020202020204" pitchFamily="34" charset="0"/>
            </a:endParaRPr>
          </a:p>
        </p:txBody>
      </p:sp>
      <p:pic>
        <p:nvPicPr>
          <p:cNvPr id="15" name="Image 4" descr="preencoded.png"/>
          <p:cNvPicPr>
            <a:picLocks noChangeAspect="1"/>
          </p:cNvPicPr>
          <p:nvPr/>
        </p:nvPicPr>
        <p:blipFill>
          <a:blip r:embed="rId7"/>
          <a:stretch>
            <a:fillRect/>
          </a:stretch>
        </p:blipFill>
        <p:spPr>
          <a:xfrm>
            <a:off x="739735" y="4582239"/>
            <a:ext cx="686872" cy="824270"/>
          </a:xfrm>
          <a:prstGeom prst="rect">
            <a:avLst/>
          </a:prstGeom>
        </p:spPr>
      </p:pic>
      <p:sp>
        <p:nvSpPr>
          <p:cNvPr id="16" name="Text 9"/>
          <p:cNvSpPr/>
          <p:nvPr/>
        </p:nvSpPr>
        <p:spPr>
          <a:xfrm>
            <a:off x="1632585" y="4719518"/>
            <a:ext cx="2264807" cy="214551"/>
          </a:xfrm>
          <a:prstGeom prst="rect">
            <a:avLst/>
          </a:prstGeom>
          <a:noFill/>
          <a:ln/>
        </p:spPr>
        <p:txBody>
          <a:bodyPr wrap="none" lIns="0" tIns="0" rIns="0" bIns="0" rtlCol="0" anchor="t"/>
          <a:lstStyle/>
          <a:p>
            <a:pPr marL="0" indent="0" algn="l">
              <a:lnSpc>
                <a:spcPts val="1650"/>
              </a:lnSpc>
              <a:buNone/>
            </a:pPr>
            <a:r>
              <a:rPr lang="en-US" sz="1350" dirty="0">
                <a:solidFill>
                  <a:srgbClr val="E0D6DE"/>
                </a:solidFill>
                <a:latin typeface="Fira Mono Medium" pitchFamily="34" charset="0"/>
                <a:ea typeface="Fira Mono Medium" pitchFamily="34" charset="-122"/>
                <a:cs typeface="Fira Mono Medium" pitchFamily="34" charset="-120"/>
              </a:rPr>
              <a:t>Vendor Risk Management</a:t>
            </a:r>
            <a:endParaRPr lang="en-US" sz="1350" dirty="0"/>
          </a:p>
        </p:txBody>
      </p:sp>
      <p:sp>
        <p:nvSpPr>
          <p:cNvPr id="17" name="Text 10"/>
          <p:cNvSpPr/>
          <p:nvPr/>
        </p:nvSpPr>
        <p:spPr>
          <a:xfrm>
            <a:off x="1632585" y="5016460"/>
            <a:ext cx="12258080" cy="219789"/>
          </a:xfrm>
          <a:prstGeom prst="rect">
            <a:avLst/>
          </a:prstGeom>
          <a:noFill/>
          <a:ln/>
        </p:spPr>
        <p:txBody>
          <a:bodyPr wrap="none" lIns="0" tIns="0" rIns="0" bIns="0" rtlCol="0" anchor="t"/>
          <a:lstStyle/>
          <a:p>
            <a:pPr marL="0" indent="0" algn="l">
              <a:lnSpc>
                <a:spcPts val="1700"/>
              </a:lnSpc>
              <a:buNone/>
            </a:pPr>
            <a:r>
              <a:rPr lang="en-US" sz="1050" dirty="0">
                <a:solidFill>
                  <a:srgbClr val="E0D6DE"/>
                </a:solidFill>
                <a:latin typeface="Arial" panose="020B0604020202020204" pitchFamily="34" charset="0"/>
                <a:ea typeface="Fira Sans" pitchFamily="34" charset="-122"/>
                <a:cs typeface="Arial" panose="020B0604020202020204" pitchFamily="34" charset="0"/>
              </a:rPr>
              <a:t>Assess third-party tools and platforms for compliance with data privacy standards before adoption</a:t>
            </a:r>
            <a:endParaRPr lang="en-US" sz="1050" dirty="0">
              <a:latin typeface="Arial" panose="020B0604020202020204" pitchFamily="34" charset="0"/>
              <a:cs typeface="Arial" panose="020B0604020202020204" pitchFamily="34" charset="0"/>
            </a:endParaRPr>
          </a:p>
        </p:txBody>
      </p:sp>
      <p:pic>
        <p:nvPicPr>
          <p:cNvPr id="18" name="Image 5" descr="preencoded.png"/>
          <p:cNvPicPr>
            <a:picLocks noChangeAspect="1"/>
          </p:cNvPicPr>
          <p:nvPr/>
        </p:nvPicPr>
        <p:blipFill>
          <a:blip r:embed="rId8"/>
          <a:stretch>
            <a:fillRect/>
          </a:stretch>
        </p:blipFill>
        <p:spPr>
          <a:xfrm>
            <a:off x="739735" y="5406509"/>
            <a:ext cx="686872" cy="824270"/>
          </a:xfrm>
          <a:prstGeom prst="rect">
            <a:avLst/>
          </a:prstGeom>
        </p:spPr>
      </p:pic>
      <p:sp>
        <p:nvSpPr>
          <p:cNvPr id="19" name="Text 11"/>
          <p:cNvSpPr/>
          <p:nvPr/>
        </p:nvSpPr>
        <p:spPr>
          <a:xfrm>
            <a:off x="1632585" y="5543788"/>
            <a:ext cx="2264807" cy="214551"/>
          </a:xfrm>
          <a:prstGeom prst="rect">
            <a:avLst/>
          </a:prstGeom>
          <a:noFill/>
          <a:ln/>
        </p:spPr>
        <p:txBody>
          <a:bodyPr wrap="none" lIns="0" tIns="0" rIns="0" bIns="0" rtlCol="0" anchor="t"/>
          <a:lstStyle/>
          <a:p>
            <a:pPr marL="0" indent="0" algn="l">
              <a:lnSpc>
                <a:spcPts val="1650"/>
              </a:lnSpc>
              <a:buNone/>
            </a:pPr>
            <a:r>
              <a:rPr lang="en-US" sz="1350" dirty="0">
                <a:solidFill>
                  <a:srgbClr val="E0D6DE"/>
                </a:solidFill>
                <a:latin typeface="Fira Mono Medium" pitchFamily="34" charset="0"/>
                <a:ea typeface="Fira Mono Medium" pitchFamily="34" charset="-122"/>
                <a:cs typeface="Fira Mono Medium" pitchFamily="34" charset="-120"/>
              </a:rPr>
              <a:t>Incident Response Plan</a:t>
            </a:r>
            <a:endParaRPr lang="en-US" sz="1350" dirty="0"/>
          </a:p>
        </p:txBody>
      </p:sp>
      <p:sp>
        <p:nvSpPr>
          <p:cNvPr id="20" name="Text 12"/>
          <p:cNvSpPr/>
          <p:nvPr/>
        </p:nvSpPr>
        <p:spPr>
          <a:xfrm>
            <a:off x="1632585" y="5840730"/>
            <a:ext cx="12258080" cy="219789"/>
          </a:xfrm>
          <a:prstGeom prst="rect">
            <a:avLst/>
          </a:prstGeom>
          <a:noFill/>
          <a:ln/>
        </p:spPr>
        <p:txBody>
          <a:bodyPr wrap="none" lIns="0" tIns="0" rIns="0" bIns="0" rtlCol="0" anchor="t"/>
          <a:lstStyle/>
          <a:p>
            <a:pPr marL="0" indent="0" algn="l">
              <a:lnSpc>
                <a:spcPts val="1700"/>
              </a:lnSpc>
              <a:buNone/>
            </a:pPr>
            <a:r>
              <a:rPr lang="en-US" sz="1050" dirty="0">
                <a:solidFill>
                  <a:srgbClr val="E0D6DE"/>
                </a:solidFill>
                <a:latin typeface="Arial" panose="020B0604020202020204" pitchFamily="34" charset="0"/>
                <a:ea typeface="Fira Sans" pitchFamily="34" charset="-122"/>
                <a:cs typeface="Arial" panose="020B0604020202020204" pitchFamily="34" charset="0"/>
              </a:rPr>
              <a:t>Develop and regularly test a data breach response plan to minimize the impact of potential incidents</a:t>
            </a:r>
            <a:endParaRPr lang="en-US" sz="1050" dirty="0">
              <a:latin typeface="Arial" panose="020B0604020202020204" pitchFamily="34" charset="0"/>
              <a:cs typeface="Arial" panose="020B0604020202020204" pitchFamily="34" charset="0"/>
            </a:endParaRPr>
          </a:p>
        </p:txBody>
      </p:sp>
      <p:pic>
        <p:nvPicPr>
          <p:cNvPr id="21" name="Image 6" descr="preencoded.png"/>
          <p:cNvPicPr>
            <a:picLocks noChangeAspect="1"/>
          </p:cNvPicPr>
          <p:nvPr/>
        </p:nvPicPr>
        <p:blipFill>
          <a:blip r:embed="rId9"/>
          <a:stretch>
            <a:fillRect/>
          </a:stretch>
        </p:blipFill>
        <p:spPr>
          <a:xfrm>
            <a:off x="739735" y="6230779"/>
            <a:ext cx="686872" cy="824270"/>
          </a:xfrm>
          <a:prstGeom prst="rect">
            <a:avLst/>
          </a:prstGeom>
        </p:spPr>
      </p:pic>
      <p:sp>
        <p:nvSpPr>
          <p:cNvPr id="22" name="Text 13"/>
          <p:cNvSpPr/>
          <p:nvPr/>
        </p:nvSpPr>
        <p:spPr>
          <a:xfrm>
            <a:off x="1632585" y="6368058"/>
            <a:ext cx="2573536" cy="214551"/>
          </a:xfrm>
          <a:prstGeom prst="rect">
            <a:avLst/>
          </a:prstGeom>
          <a:noFill/>
          <a:ln/>
        </p:spPr>
        <p:txBody>
          <a:bodyPr wrap="none" lIns="0" tIns="0" rIns="0" bIns="0" rtlCol="0" anchor="t"/>
          <a:lstStyle/>
          <a:p>
            <a:pPr marL="0" indent="0" algn="l">
              <a:lnSpc>
                <a:spcPts val="1650"/>
              </a:lnSpc>
              <a:buNone/>
            </a:pPr>
            <a:r>
              <a:rPr lang="en-US" sz="1350" dirty="0">
                <a:solidFill>
                  <a:srgbClr val="E0D6DE"/>
                </a:solidFill>
                <a:latin typeface="Fira Mono Medium" pitchFamily="34" charset="0"/>
                <a:ea typeface="Fira Mono Medium" pitchFamily="34" charset="-122"/>
                <a:cs typeface="Fira Mono Medium" pitchFamily="34" charset="-120"/>
              </a:rPr>
              <a:t>Data Lifecycle Management</a:t>
            </a:r>
            <a:endParaRPr lang="en-US" sz="1350" dirty="0"/>
          </a:p>
        </p:txBody>
      </p:sp>
      <p:sp>
        <p:nvSpPr>
          <p:cNvPr id="23" name="Text 14"/>
          <p:cNvSpPr/>
          <p:nvPr/>
        </p:nvSpPr>
        <p:spPr>
          <a:xfrm>
            <a:off x="1632585" y="6665000"/>
            <a:ext cx="12258080" cy="219789"/>
          </a:xfrm>
          <a:prstGeom prst="rect">
            <a:avLst/>
          </a:prstGeom>
          <a:noFill/>
          <a:ln/>
        </p:spPr>
        <p:txBody>
          <a:bodyPr wrap="none" lIns="0" tIns="0" rIns="0" bIns="0" rtlCol="0" anchor="t"/>
          <a:lstStyle/>
          <a:p>
            <a:pPr marL="0" indent="0" algn="l">
              <a:lnSpc>
                <a:spcPts val="1700"/>
              </a:lnSpc>
              <a:buNone/>
            </a:pPr>
            <a:r>
              <a:rPr lang="en-US" sz="1050" dirty="0">
                <a:solidFill>
                  <a:srgbClr val="E0D6DE"/>
                </a:solidFill>
                <a:latin typeface="Arial" panose="020B0604020202020204" pitchFamily="34" charset="0"/>
                <a:ea typeface="Fira Sans" pitchFamily="34" charset="-122"/>
                <a:cs typeface="Arial" panose="020B0604020202020204" pitchFamily="34" charset="0"/>
              </a:rPr>
              <a:t>Establish clear policies for data collection, storage, sharing, and disposal</a:t>
            </a:r>
            <a:endParaRPr lang="en-US" sz="1050" dirty="0">
              <a:latin typeface="Arial" panose="020B0604020202020204" pitchFamily="34" charset="0"/>
              <a:cs typeface="Arial" panose="020B0604020202020204" pitchFamily="34" charset="0"/>
            </a:endParaRPr>
          </a:p>
        </p:txBody>
      </p:sp>
      <p:sp>
        <p:nvSpPr>
          <p:cNvPr id="24" name="Text 15"/>
          <p:cNvSpPr/>
          <p:nvPr/>
        </p:nvSpPr>
        <p:spPr>
          <a:xfrm>
            <a:off x="739735" y="7209592"/>
            <a:ext cx="13150929" cy="439579"/>
          </a:xfrm>
          <a:prstGeom prst="rect">
            <a:avLst/>
          </a:prstGeom>
          <a:noFill/>
          <a:ln/>
        </p:spPr>
        <p:txBody>
          <a:bodyPr wrap="square" lIns="0" tIns="0" rIns="0" bIns="0" rtlCol="0" anchor="t"/>
          <a:lstStyle/>
          <a:p>
            <a:pPr marL="0" indent="0" algn="l">
              <a:lnSpc>
                <a:spcPts val="1700"/>
              </a:lnSpc>
              <a:buNone/>
            </a:pPr>
            <a:r>
              <a:rPr lang="en-US" sz="1050" dirty="0">
                <a:solidFill>
                  <a:srgbClr val="E0D6DE"/>
                </a:solidFill>
                <a:latin typeface="Arial" panose="020B0604020202020204" pitchFamily="34" charset="0"/>
                <a:ea typeface="Fira Sans" pitchFamily="34" charset="-122"/>
                <a:cs typeface="Arial" panose="020B0604020202020204" pitchFamily="34" charset="0"/>
              </a:rPr>
              <a:t>Leadership should also emphasize data governance frameworks (e.g., NIST Privacy Framework, ISO 27701), ensure Board-level involvement, and implement metrics to measure the effectiveness of privacy initiatives.</a:t>
            </a:r>
            <a:endParaRPr lang="en-US" sz="1050" dirty="0">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9949DDB8-00C9-7F93-131F-F0F8CB13C834}"/>
              </a:ext>
            </a:extLst>
          </p:cNvPr>
          <p:cNvSpPr/>
          <p:nvPr/>
        </p:nvSpPr>
        <p:spPr>
          <a:xfrm>
            <a:off x="12754099" y="7707086"/>
            <a:ext cx="1769423" cy="42751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93790" y="699373"/>
            <a:ext cx="7653218" cy="531614"/>
          </a:xfrm>
          <a:prstGeom prst="rect">
            <a:avLst/>
          </a:prstGeom>
          <a:noFill/>
          <a:ln/>
        </p:spPr>
        <p:txBody>
          <a:bodyPr wrap="none" lIns="0" tIns="0" rIns="0" bIns="0" rtlCol="0" anchor="t"/>
          <a:lstStyle/>
          <a:p>
            <a:pPr marL="0" indent="0" algn="l">
              <a:lnSpc>
                <a:spcPts val="4150"/>
              </a:lnSpc>
              <a:buNone/>
            </a:pPr>
            <a:r>
              <a:rPr lang="en-US" sz="3300" dirty="0">
                <a:solidFill>
                  <a:srgbClr val="FBF3FA"/>
                </a:solidFill>
                <a:latin typeface="Fira Mono Medium" pitchFamily="34" charset="0"/>
                <a:ea typeface="Fira Mono Medium" pitchFamily="34" charset="-122"/>
                <a:cs typeface="Fira Mono Medium" pitchFamily="34" charset="-120"/>
              </a:rPr>
              <a:t>Key Actions for Administrators</a:t>
            </a:r>
            <a:endParaRPr lang="en-US" sz="3300" dirty="0"/>
          </a:p>
        </p:txBody>
      </p:sp>
      <p:sp>
        <p:nvSpPr>
          <p:cNvPr id="3" name="Shape 1"/>
          <p:cNvSpPr/>
          <p:nvPr/>
        </p:nvSpPr>
        <p:spPr>
          <a:xfrm>
            <a:off x="7303770" y="1571149"/>
            <a:ext cx="22860" cy="5958959"/>
          </a:xfrm>
          <a:prstGeom prst="roundRect">
            <a:avLst>
              <a:gd name="adj" fmla="val 111628"/>
            </a:avLst>
          </a:prstGeom>
          <a:solidFill>
            <a:srgbClr val="474748"/>
          </a:solidFill>
          <a:ln/>
        </p:spPr>
        <p:txBody>
          <a:bodyPr/>
          <a:lstStyle/>
          <a:p>
            <a:endParaRPr lang="en-US"/>
          </a:p>
        </p:txBody>
      </p:sp>
      <p:sp>
        <p:nvSpPr>
          <p:cNvPr id="4" name="Shape 2"/>
          <p:cNvSpPr/>
          <p:nvPr/>
        </p:nvSpPr>
        <p:spPr>
          <a:xfrm>
            <a:off x="6636425" y="1751052"/>
            <a:ext cx="510302" cy="22860"/>
          </a:xfrm>
          <a:prstGeom prst="roundRect">
            <a:avLst>
              <a:gd name="adj" fmla="val 111628"/>
            </a:avLst>
          </a:prstGeom>
          <a:solidFill>
            <a:srgbClr val="474748"/>
          </a:solidFill>
          <a:ln/>
        </p:spPr>
        <p:txBody>
          <a:bodyPr/>
          <a:lstStyle/>
          <a:p>
            <a:endParaRPr lang="en-US"/>
          </a:p>
        </p:txBody>
      </p:sp>
      <p:sp>
        <p:nvSpPr>
          <p:cNvPr id="5" name="Shape 3"/>
          <p:cNvSpPr/>
          <p:nvPr/>
        </p:nvSpPr>
        <p:spPr>
          <a:xfrm>
            <a:off x="7123867" y="1571149"/>
            <a:ext cx="382667" cy="382667"/>
          </a:xfrm>
          <a:prstGeom prst="roundRect">
            <a:avLst>
              <a:gd name="adj" fmla="val 6669"/>
            </a:avLst>
          </a:prstGeom>
          <a:solidFill>
            <a:srgbClr val="2E2E2F"/>
          </a:solidFill>
          <a:ln/>
        </p:spPr>
        <p:txBody>
          <a:bodyPr/>
          <a:lstStyle/>
          <a:p>
            <a:endParaRPr lang="en-US"/>
          </a:p>
        </p:txBody>
      </p:sp>
      <p:pic>
        <p:nvPicPr>
          <p:cNvPr id="6" name="Image 0" descr="preencoded.png"/>
          <p:cNvPicPr>
            <a:picLocks noChangeAspect="1"/>
          </p:cNvPicPr>
          <p:nvPr/>
        </p:nvPicPr>
        <p:blipFill>
          <a:blip r:embed="rId3"/>
          <a:stretch>
            <a:fillRect/>
          </a:stretch>
        </p:blipFill>
        <p:spPr>
          <a:xfrm>
            <a:off x="7187625" y="1602998"/>
            <a:ext cx="255151" cy="318968"/>
          </a:xfrm>
          <a:prstGeom prst="rect">
            <a:avLst/>
          </a:prstGeom>
        </p:spPr>
      </p:pic>
      <p:sp>
        <p:nvSpPr>
          <p:cNvPr id="7" name="Text 4"/>
          <p:cNvSpPr/>
          <p:nvPr/>
        </p:nvSpPr>
        <p:spPr>
          <a:xfrm>
            <a:off x="1491377" y="1629608"/>
            <a:ext cx="4973241" cy="265747"/>
          </a:xfrm>
          <a:prstGeom prst="rect">
            <a:avLst/>
          </a:prstGeom>
          <a:noFill/>
          <a:ln/>
        </p:spPr>
        <p:txBody>
          <a:bodyPr wrap="none" lIns="0" tIns="0" rIns="0" bIns="0" rtlCol="0" anchor="t"/>
          <a:lstStyle/>
          <a:p>
            <a:pPr marL="0" indent="0" algn="r">
              <a:lnSpc>
                <a:spcPts val="2050"/>
              </a:lnSpc>
              <a:buNone/>
            </a:pPr>
            <a:r>
              <a:rPr lang="en-US" sz="1650" dirty="0">
                <a:solidFill>
                  <a:srgbClr val="E0D6DE"/>
                </a:solidFill>
                <a:latin typeface="Fira Mono Medium" pitchFamily="34" charset="0"/>
                <a:ea typeface="Fira Mono Medium" pitchFamily="34" charset="-122"/>
                <a:cs typeface="Fira Mono Medium" pitchFamily="34" charset="-120"/>
              </a:rPr>
              <a:t>Immediate (30 days): Policy Development</a:t>
            </a:r>
            <a:endParaRPr lang="en-US" sz="1650" dirty="0"/>
          </a:p>
        </p:txBody>
      </p:sp>
      <p:sp>
        <p:nvSpPr>
          <p:cNvPr id="8" name="Text 5"/>
          <p:cNvSpPr/>
          <p:nvPr/>
        </p:nvSpPr>
        <p:spPr>
          <a:xfrm>
            <a:off x="793790" y="1997393"/>
            <a:ext cx="5670828" cy="544354"/>
          </a:xfrm>
          <a:prstGeom prst="rect">
            <a:avLst/>
          </a:prstGeom>
          <a:noFill/>
          <a:ln/>
        </p:spPr>
        <p:txBody>
          <a:bodyPr wrap="square" lIns="0" tIns="0" rIns="0" bIns="0" rtlCol="0" anchor="t"/>
          <a:lstStyle/>
          <a:p>
            <a:pPr marL="0" indent="0" algn="r">
              <a:lnSpc>
                <a:spcPts val="2100"/>
              </a:lnSpc>
              <a:buNone/>
            </a:pPr>
            <a:r>
              <a:rPr lang="en-US" sz="1300" dirty="0">
                <a:solidFill>
                  <a:srgbClr val="E0D6DE"/>
                </a:solidFill>
                <a:latin typeface="Arial" panose="020B0604020202020204" pitchFamily="34" charset="0"/>
                <a:ea typeface="Fira Sans" pitchFamily="34" charset="-122"/>
                <a:cs typeface="Arial" panose="020B0604020202020204" pitchFamily="34" charset="0"/>
              </a:rPr>
              <a:t>Ensure clear, enforceable data privacy policies are in place and updated regularly</a:t>
            </a:r>
            <a:endParaRPr lang="en-US" sz="1300" dirty="0">
              <a:latin typeface="Arial" panose="020B0604020202020204" pitchFamily="34" charset="0"/>
              <a:cs typeface="Arial" panose="020B0604020202020204" pitchFamily="34" charset="0"/>
            </a:endParaRPr>
          </a:p>
        </p:txBody>
      </p:sp>
      <p:sp>
        <p:nvSpPr>
          <p:cNvPr id="9" name="Shape 6"/>
          <p:cNvSpPr/>
          <p:nvPr/>
        </p:nvSpPr>
        <p:spPr>
          <a:xfrm>
            <a:off x="7483673" y="2771656"/>
            <a:ext cx="510302" cy="22860"/>
          </a:xfrm>
          <a:prstGeom prst="roundRect">
            <a:avLst>
              <a:gd name="adj" fmla="val 111628"/>
            </a:avLst>
          </a:prstGeom>
          <a:solidFill>
            <a:srgbClr val="474748"/>
          </a:solidFill>
          <a:ln/>
        </p:spPr>
        <p:txBody>
          <a:bodyPr/>
          <a:lstStyle/>
          <a:p>
            <a:endParaRPr lang="en-US"/>
          </a:p>
        </p:txBody>
      </p:sp>
      <p:sp>
        <p:nvSpPr>
          <p:cNvPr id="10" name="Shape 7"/>
          <p:cNvSpPr/>
          <p:nvPr/>
        </p:nvSpPr>
        <p:spPr>
          <a:xfrm>
            <a:off x="7123867" y="2591753"/>
            <a:ext cx="382667" cy="382667"/>
          </a:xfrm>
          <a:prstGeom prst="roundRect">
            <a:avLst>
              <a:gd name="adj" fmla="val 6669"/>
            </a:avLst>
          </a:prstGeom>
          <a:solidFill>
            <a:srgbClr val="2E2E2F"/>
          </a:solidFill>
          <a:ln/>
        </p:spPr>
        <p:txBody>
          <a:bodyPr/>
          <a:lstStyle/>
          <a:p>
            <a:endParaRPr lang="en-US"/>
          </a:p>
        </p:txBody>
      </p:sp>
      <p:pic>
        <p:nvPicPr>
          <p:cNvPr id="11" name="Image 1" descr="preencoded.png"/>
          <p:cNvPicPr>
            <a:picLocks noChangeAspect="1"/>
          </p:cNvPicPr>
          <p:nvPr/>
        </p:nvPicPr>
        <p:blipFill>
          <a:blip r:embed="rId4"/>
          <a:stretch>
            <a:fillRect/>
          </a:stretch>
        </p:blipFill>
        <p:spPr>
          <a:xfrm>
            <a:off x="7187625" y="2623602"/>
            <a:ext cx="255151" cy="318968"/>
          </a:xfrm>
          <a:prstGeom prst="rect">
            <a:avLst/>
          </a:prstGeom>
        </p:spPr>
      </p:pic>
      <p:sp>
        <p:nvSpPr>
          <p:cNvPr id="12" name="Text 8"/>
          <p:cNvSpPr/>
          <p:nvPr/>
        </p:nvSpPr>
        <p:spPr>
          <a:xfrm>
            <a:off x="8165783" y="2650212"/>
            <a:ext cx="5610820" cy="265747"/>
          </a:xfrm>
          <a:prstGeom prst="rect">
            <a:avLst/>
          </a:prstGeom>
          <a:noFill/>
          <a:ln/>
        </p:spPr>
        <p:txBody>
          <a:bodyPr wrap="none" lIns="0" tIns="0" rIns="0" bIns="0" rtlCol="0" anchor="t"/>
          <a:lstStyle/>
          <a:p>
            <a:pPr marL="0" indent="0" algn="l">
              <a:lnSpc>
                <a:spcPts val="2050"/>
              </a:lnSpc>
              <a:buNone/>
            </a:pPr>
            <a:r>
              <a:rPr lang="en-US" sz="1650" dirty="0">
                <a:solidFill>
                  <a:srgbClr val="E0D6DE"/>
                </a:solidFill>
                <a:latin typeface="Fira Mono Medium" pitchFamily="34" charset="0"/>
                <a:ea typeface="Fira Mono Medium" pitchFamily="34" charset="-122"/>
                <a:cs typeface="Fira Mono Medium" pitchFamily="34" charset="-120"/>
              </a:rPr>
              <a:t>Immediate (30 days): Auditing and Monitoring</a:t>
            </a:r>
            <a:endParaRPr lang="en-US" sz="1650" dirty="0"/>
          </a:p>
        </p:txBody>
      </p:sp>
      <p:sp>
        <p:nvSpPr>
          <p:cNvPr id="13" name="Text 9"/>
          <p:cNvSpPr/>
          <p:nvPr/>
        </p:nvSpPr>
        <p:spPr>
          <a:xfrm>
            <a:off x="8165783" y="3017996"/>
            <a:ext cx="5670828" cy="544354"/>
          </a:xfrm>
          <a:prstGeom prst="rect">
            <a:avLst/>
          </a:prstGeom>
          <a:noFill/>
          <a:ln/>
        </p:spPr>
        <p:txBody>
          <a:bodyPr wrap="square" lIns="0" tIns="0" rIns="0" bIns="0" rtlCol="0" anchor="t"/>
          <a:lstStyle/>
          <a:p>
            <a:pPr marL="0" indent="0" algn="l">
              <a:lnSpc>
                <a:spcPts val="2100"/>
              </a:lnSpc>
              <a:buNone/>
            </a:pPr>
            <a:r>
              <a:rPr lang="en-US" sz="1300" dirty="0">
                <a:solidFill>
                  <a:srgbClr val="E0D6DE"/>
                </a:solidFill>
                <a:latin typeface="Arial" panose="020B0604020202020204" pitchFamily="34" charset="0"/>
                <a:ea typeface="Fira Sans" pitchFamily="34" charset="-122"/>
                <a:cs typeface="Arial" panose="020B0604020202020204" pitchFamily="34" charset="0"/>
              </a:rPr>
              <a:t>Conduct routine audits of data access and usage logs to identify potential risks or violations</a:t>
            </a:r>
            <a:endParaRPr lang="en-US" sz="1300" dirty="0">
              <a:latin typeface="Arial" panose="020B0604020202020204" pitchFamily="34" charset="0"/>
              <a:cs typeface="Arial" panose="020B0604020202020204" pitchFamily="34" charset="0"/>
            </a:endParaRPr>
          </a:p>
        </p:txBody>
      </p:sp>
      <p:sp>
        <p:nvSpPr>
          <p:cNvPr id="14" name="Shape 10"/>
          <p:cNvSpPr/>
          <p:nvPr/>
        </p:nvSpPr>
        <p:spPr>
          <a:xfrm>
            <a:off x="6636425" y="3651409"/>
            <a:ext cx="510302" cy="22860"/>
          </a:xfrm>
          <a:prstGeom prst="roundRect">
            <a:avLst>
              <a:gd name="adj" fmla="val 111628"/>
            </a:avLst>
          </a:prstGeom>
          <a:solidFill>
            <a:srgbClr val="474748"/>
          </a:solidFill>
          <a:ln/>
        </p:spPr>
        <p:txBody>
          <a:bodyPr/>
          <a:lstStyle/>
          <a:p>
            <a:endParaRPr lang="en-US"/>
          </a:p>
        </p:txBody>
      </p:sp>
      <p:sp>
        <p:nvSpPr>
          <p:cNvPr id="15" name="Shape 11"/>
          <p:cNvSpPr/>
          <p:nvPr/>
        </p:nvSpPr>
        <p:spPr>
          <a:xfrm>
            <a:off x="7123867" y="3471505"/>
            <a:ext cx="382667" cy="382667"/>
          </a:xfrm>
          <a:prstGeom prst="roundRect">
            <a:avLst>
              <a:gd name="adj" fmla="val 6669"/>
            </a:avLst>
          </a:prstGeom>
          <a:solidFill>
            <a:srgbClr val="2E2E2F"/>
          </a:solidFill>
          <a:ln/>
        </p:spPr>
        <p:txBody>
          <a:bodyPr/>
          <a:lstStyle/>
          <a:p>
            <a:endParaRPr lang="en-US"/>
          </a:p>
        </p:txBody>
      </p:sp>
      <p:pic>
        <p:nvPicPr>
          <p:cNvPr id="16" name="Image 2" descr="preencoded.png"/>
          <p:cNvPicPr>
            <a:picLocks noChangeAspect="1"/>
          </p:cNvPicPr>
          <p:nvPr/>
        </p:nvPicPr>
        <p:blipFill>
          <a:blip r:embed="rId5"/>
          <a:stretch>
            <a:fillRect/>
          </a:stretch>
        </p:blipFill>
        <p:spPr>
          <a:xfrm>
            <a:off x="7187625" y="3503355"/>
            <a:ext cx="255151" cy="318968"/>
          </a:xfrm>
          <a:prstGeom prst="rect">
            <a:avLst/>
          </a:prstGeom>
        </p:spPr>
      </p:pic>
      <p:sp>
        <p:nvSpPr>
          <p:cNvPr id="17" name="Text 12"/>
          <p:cNvSpPr/>
          <p:nvPr/>
        </p:nvSpPr>
        <p:spPr>
          <a:xfrm>
            <a:off x="981313" y="3529965"/>
            <a:ext cx="5483304" cy="265747"/>
          </a:xfrm>
          <a:prstGeom prst="rect">
            <a:avLst/>
          </a:prstGeom>
          <a:noFill/>
          <a:ln/>
        </p:spPr>
        <p:txBody>
          <a:bodyPr wrap="none" lIns="0" tIns="0" rIns="0" bIns="0" rtlCol="0" anchor="t"/>
          <a:lstStyle/>
          <a:p>
            <a:pPr marL="0" indent="0" algn="r">
              <a:lnSpc>
                <a:spcPts val="2050"/>
              </a:lnSpc>
              <a:buNone/>
            </a:pPr>
            <a:r>
              <a:rPr lang="en-US" sz="1650" dirty="0">
                <a:solidFill>
                  <a:srgbClr val="E0D6DE"/>
                </a:solidFill>
                <a:latin typeface="Fira Mono Medium" pitchFamily="34" charset="0"/>
                <a:ea typeface="Fira Mono Medium" pitchFamily="34" charset="-122"/>
                <a:cs typeface="Fira Mono Medium" pitchFamily="34" charset="-120"/>
              </a:rPr>
              <a:t>Medium-term (90 days): Encryption Standards</a:t>
            </a:r>
            <a:endParaRPr lang="en-US" sz="1650" dirty="0"/>
          </a:p>
        </p:txBody>
      </p:sp>
      <p:sp>
        <p:nvSpPr>
          <p:cNvPr id="18" name="Text 13"/>
          <p:cNvSpPr/>
          <p:nvPr/>
        </p:nvSpPr>
        <p:spPr>
          <a:xfrm>
            <a:off x="793790" y="3897749"/>
            <a:ext cx="5670828" cy="272177"/>
          </a:xfrm>
          <a:prstGeom prst="rect">
            <a:avLst/>
          </a:prstGeom>
          <a:noFill/>
          <a:ln/>
        </p:spPr>
        <p:txBody>
          <a:bodyPr wrap="none" lIns="0" tIns="0" rIns="0" bIns="0" rtlCol="0" anchor="t"/>
          <a:lstStyle/>
          <a:p>
            <a:pPr marL="0" indent="0" algn="r">
              <a:lnSpc>
                <a:spcPts val="2100"/>
              </a:lnSpc>
              <a:buNone/>
            </a:pPr>
            <a:r>
              <a:rPr lang="en-US" sz="1300" dirty="0">
                <a:solidFill>
                  <a:srgbClr val="E0D6DE"/>
                </a:solidFill>
                <a:latin typeface="Arial" panose="020B0604020202020204" pitchFamily="34" charset="0"/>
                <a:ea typeface="Fira Sans" pitchFamily="34" charset="-122"/>
                <a:cs typeface="Arial" panose="020B0604020202020204" pitchFamily="34" charset="0"/>
              </a:rPr>
              <a:t>Use encryption for sensitive data both in transit and at rest</a:t>
            </a:r>
            <a:endParaRPr lang="en-US" sz="1300" dirty="0">
              <a:latin typeface="Arial" panose="020B0604020202020204" pitchFamily="34" charset="0"/>
              <a:cs typeface="Arial" panose="020B0604020202020204" pitchFamily="34" charset="0"/>
            </a:endParaRPr>
          </a:p>
        </p:txBody>
      </p:sp>
      <p:sp>
        <p:nvSpPr>
          <p:cNvPr id="19" name="Shape 14"/>
          <p:cNvSpPr/>
          <p:nvPr/>
        </p:nvSpPr>
        <p:spPr>
          <a:xfrm>
            <a:off x="7483673" y="4531162"/>
            <a:ext cx="510302" cy="22860"/>
          </a:xfrm>
          <a:prstGeom prst="roundRect">
            <a:avLst>
              <a:gd name="adj" fmla="val 111628"/>
            </a:avLst>
          </a:prstGeom>
          <a:solidFill>
            <a:srgbClr val="474748"/>
          </a:solidFill>
          <a:ln/>
        </p:spPr>
        <p:txBody>
          <a:bodyPr/>
          <a:lstStyle/>
          <a:p>
            <a:endParaRPr lang="en-US"/>
          </a:p>
        </p:txBody>
      </p:sp>
      <p:sp>
        <p:nvSpPr>
          <p:cNvPr id="20" name="Shape 15"/>
          <p:cNvSpPr/>
          <p:nvPr/>
        </p:nvSpPr>
        <p:spPr>
          <a:xfrm>
            <a:off x="7123867" y="4351258"/>
            <a:ext cx="382667" cy="382667"/>
          </a:xfrm>
          <a:prstGeom prst="roundRect">
            <a:avLst>
              <a:gd name="adj" fmla="val 6669"/>
            </a:avLst>
          </a:prstGeom>
          <a:solidFill>
            <a:srgbClr val="2E2E2F"/>
          </a:solidFill>
          <a:ln/>
        </p:spPr>
        <p:txBody>
          <a:bodyPr/>
          <a:lstStyle/>
          <a:p>
            <a:endParaRPr lang="en-US"/>
          </a:p>
        </p:txBody>
      </p:sp>
      <p:pic>
        <p:nvPicPr>
          <p:cNvPr id="21" name="Image 3" descr="preencoded.png"/>
          <p:cNvPicPr>
            <a:picLocks noChangeAspect="1"/>
          </p:cNvPicPr>
          <p:nvPr/>
        </p:nvPicPr>
        <p:blipFill>
          <a:blip r:embed="rId6"/>
          <a:stretch>
            <a:fillRect/>
          </a:stretch>
        </p:blipFill>
        <p:spPr>
          <a:xfrm>
            <a:off x="7187625" y="4383107"/>
            <a:ext cx="255151" cy="318968"/>
          </a:xfrm>
          <a:prstGeom prst="rect">
            <a:avLst/>
          </a:prstGeom>
        </p:spPr>
      </p:pic>
      <p:sp>
        <p:nvSpPr>
          <p:cNvPr id="22" name="Text 16"/>
          <p:cNvSpPr/>
          <p:nvPr/>
        </p:nvSpPr>
        <p:spPr>
          <a:xfrm>
            <a:off x="8165783" y="4409718"/>
            <a:ext cx="5670828" cy="531495"/>
          </a:xfrm>
          <a:prstGeom prst="rect">
            <a:avLst/>
          </a:prstGeom>
          <a:noFill/>
          <a:ln/>
        </p:spPr>
        <p:txBody>
          <a:bodyPr wrap="square" lIns="0" tIns="0" rIns="0" bIns="0" rtlCol="0" anchor="t"/>
          <a:lstStyle/>
          <a:p>
            <a:pPr marL="0" indent="0" algn="l">
              <a:lnSpc>
                <a:spcPts val="2050"/>
              </a:lnSpc>
              <a:buNone/>
            </a:pPr>
            <a:r>
              <a:rPr lang="en-US" sz="1650" dirty="0">
                <a:solidFill>
                  <a:srgbClr val="E0D6DE"/>
                </a:solidFill>
                <a:latin typeface="Fira Mono Medium" pitchFamily="34" charset="0"/>
                <a:ea typeface="Fira Mono Medium" pitchFamily="34" charset="-122"/>
                <a:cs typeface="Fira Mono Medium" pitchFamily="34" charset="-120"/>
              </a:rPr>
              <a:t>Medium-term (90 days): Two-factor Authentication (2FA)</a:t>
            </a:r>
            <a:endParaRPr lang="en-US" sz="1650" dirty="0"/>
          </a:p>
        </p:txBody>
      </p:sp>
      <p:sp>
        <p:nvSpPr>
          <p:cNvPr id="23" name="Text 17"/>
          <p:cNvSpPr/>
          <p:nvPr/>
        </p:nvSpPr>
        <p:spPr>
          <a:xfrm>
            <a:off x="8165783" y="5043249"/>
            <a:ext cx="5670828" cy="272177"/>
          </a:xfrm>
          <a:prstGeom prst="rect">
            <a:avLst/>
          </a:prstGeom>
          <a:noFill/>
          <a:ln/>
        </p:spPr>
        <p:txBody>
          <a:bodyPr wrap="none" lIns="0" tIns="0" rIns="0" bIns="0" rtlCol="0" anchor="t"/>
          <a:lstStyle/>
          <a:p>
            <a:pPr marL="0" indent="0" algn="l">
              <a:lnSpc>
                <a:spcPts val="2100"/>
              </a:lnSpc>
              <a:buNone/>
            </a:pPr>
            <a:r>
              <a:rPr lang="en-US" sz="1300" dirty="0">
                <a:solidFill>
                  <a:srgbClr val="E0D6DE"/>
                </a:solidFill>
                <a:latin typeface="Arial" panose="020B0604020202020204" pitchFamily="34" charset="0"/>
                <a:ea typeface="Fira Sans" pitchFamily="34" charset="-122"/>
                <a:cs typeface="Arial" panose="020B0604020202020204" pitchFamily="34" charset="0"/>
              </a:rPr>
              <a:t>Require 2FA for systems containing sensitive information</a:t>
            </a:r>
            <a:endParaRPr lang="en-US" sz="1300" dirty="0">
              <a:latin typeface="Arial" panose="020B0604020202020204" pitchFamily="34" charset="0"/>
              <a:cs typeface="Arial" panose="020B0604020202020204" pitchFamily="34" charset="0"/>
            </a:endParaRPr>
          </a:p>
        </p:txBody>
      </p:sp>
      <p:sp>
        <p:nvSpPr>
          <p:cNvPr id="24" name="Shape 18"/>
          <p:cNvSpPr/>
          <p:nvPr/>
        </p:nvSpPr>
        <p:spPr>
          <a:xfrm>
            <a:off x="6636425" y="5410914"/>
            <a:ext cx="510302" cy="22860"/>
          </a:xfrm>
          <a:prstGeom prst="roundRect">
            <a:avLst>
              <a:gd name="adj" fmla="val 111628"/>
            </a:avLst>
          </a:prstGeom>
          <a:solidFill>
            <a:srgbClr val="474748"/>
          </a:solidFill>
          <a:ln/>
        </p:spPr>
        <p:txBody>
          <a:bodyPr/>
          <a:lstStyle/>
          <a:p>
            <a:endParaRPr lang="en-US"/>
          </a:p>
        </p:txBody>
      </p:sp>
      <p:sp>
        <p:nvSpPr>
          <p:cNvPr id="25" name="Shape 19"/>
          <p:cNvSpPr/>
          <p:nvPr/>
        </p:nvSpPr>
        <p:spPr>
          <a:xfrm>
            <a:off x="7123867" y="5231011"/>
            <a:ext cx="382667" cy="382667"/>
          </a:xfrm>
          <a:prstGeom prst="roundRect">
            <a:avLst>
              <a:gd name="adj" fmla="val 6669"/>
            </a:avLst>
          </a:prstGeom>
          <a:solidFill>
            <a:srgbClr val="2E2E2F"/>
          </a:solidFill>
          <a:ln/>
        </p:spPr>
        <p:txBody>
          <a:bodyPr/>
          <a:lstStyle/>
          <a:p>
            <a:endParaRPr lang="en-US"/>
          </a:p>
        </p:txBody>
      </p:sp>
      <p:pic>
        <p:nvPicPr>
          <p:cNvPr id="26" name="Image 4" descr="preencoded.png"/>
          <p:cNvPicPr>
            <a:picLocks noChangeAspect="1"/>
          </p:cNvPicPr>
          <p:nvPr/>
        </p:nvPicPr>
        <p:blipFill>
          <a:blip r:embed="rId7"/>
          <a:stretch>
            <a:fillRect/>
          </a:stretch>
        </p:blipFill>
        <p:spPr>
          <a:xfrm>
            <a:off x="7187625" y="5262860"/>
            <a:ext cx="255151" cy="318968"/>
          </a:xfrm>
          <a:prstGeom prst="rect">
            <a:avLst/>
          </a:prstGeom>
        </p:spPr>
      </p:pic>
      <p:sp>
        <p:nvSpPr>
          <p:cNvPr id="27" name="Text 20"/>
          <p:cNvSpPr/>
          <p:nvPr/>
        </p:nvSpPr>
        <p:spPr>
          <a:xfrm>
            <a:off x="1363861" y="5289471"/>
            <a:ext cx="5100757" cy="265747"/>
          </a:xfrm>
          <a:prstGeom prst="rect">
            <a:avLst/>
          </a:prstGeom>
          <a:noFill/>
          <a:ln/>
        </p:spPr>
        <p:txBody>
          <a:bodyPr wrap="none" lIns="0" tIns="0" rIns="0" bIns="0" rtlCol="0" anchor="t"/>
          <a:lstStyle/>
          <a:p>
            <a:pPr marL="0" indent="0" algn="r">
              <a:lnSpc>
                <a:spcPts val="2050"/>
              </a:lnSpc>
              <a:buNone/>
            </a:pPr>
            <a:r>
              <a:rPr lang="en-US" sz="1650" dirty="0">
                <a:solidFill>
                  <a:srgbClr val="E0D6DE"/>
                </a:solidFill>
                <a:latin typeface="Fira Mono Medium" pitchFamily="34" charset="0"/>
                <a:ea typeface="Fira Mono Medium" pitchFamily="34" charset="-122"/>
                <a:cs typeface="Fira Mono Medium" pitchFamily="34" charset="-120"/>
              </a:rPr>
              <a:t>Long-term (6-12 months): Regular Updates</a:t>
            </a:r>
            <a:endParaRPr lang="en-US" sz="1650" dirty="0"/>
          </a:p>
        </p:txBody>
      </p:sp>
      <p:sp>
        <p:nvSpPr>
          <p:cNvPr id="28" name="Text 21"/>
          <p:cNvSpPr/>
          <p:nvPr/>
        </p:nvSpPr>
        <p:spPr>
          <a:xfrm>
            <a:off x="793790" y="5657255"/>
            <a:ext cx="5670828" cy="544354"/>
          </a:xfrm>
          <a:prstGeom prst="rect">
            <a:avLst/>
          </a:prstGeom>
          <a:noFill/>
          <a:ln/>
        </p:spPr>
        <p:txBody>
          <a:bodyPr wrap="square" lIns="0" tIns="0" rIns="0" bIns="0" rtlCol="0" anchor="t"/>
          <a:lstStyle/>
          <a:p>
            <a:pPr marL="0" indent="0" algn="r">
              <a:lnSpc>
                <a:spcPts val="2100"/>
              </a:lnSpc>
              <a:buNone/>
            </a:pPr>
            <a:r>
              <a:rPr lang="en-US" sz="1300" dirty="0">
                <a:solidFill>
                  <a:srgbClr val="E0D6DE"/>
                </a:solidFill>
                <a:latin typeface="Arial" panose="020B0604020202020204" pitchFamily="34" charset="0"/>
                <a:ea typeface="Fira Sans" pitchFamily="34" charset="-122"/>
                <a:cs typeface="Arial" panose="020B0604020202020204" pitchFamily="34" charset="0"/>
              </a:rPr>
              <a:t>Ensure all systems, including legacy platforms, are updated with the latest security patches</a:t>
            </a:r>
            <a:endParaRPr lang="en-US" sz="1300" dirty="0">
              <a:latin typeface="Arial" panose="020B0604020202020204" pitchFamily="34" charset="0"/>
              <a:cs typeface="Arial" panose="020B0604020202020204" pitchFamily="34" charset="0"/>
            </a:endParaRPr>
          </a:p>
        </p:txBody>
      </p:sp>
      <p:sp>
        <p:nvSpPr>
          <p:cNvPr id="29" name="Shape 22"/>
          <p:cNvSpPr/>
          <p:nvPr/>
        </p:nvSpPr>
        <p:spPr>
          <a:xfrm>
            <a:off x="7483673" y="6290667"/>
            <a:ext cx="510302" cy="22860"/>
          </a:xfrm>
          <a:prstGeom prst="roundRect">
            <a:avLst>
              <a:gd name="adj" fmla="val 111628"/>
            </a:avLst>
          </a:prstGeom>
          <a:solidFill>
            <a:srgbClr val="474748"/>
          </a:solidFill>
          <a:ln/>
        </p:spPr>
        <p:txBody>
          <a:bodyPr/>
          <a:lstStyle/>
          <a:p>
            <a:endParaRPr lang="en-US"/>
          </a:p>
        </p:txBody>
      </p:sp>
      <p:sp>
        <p:nvSpPr>
          <p:cNvPr id="30" name="Shape 23"/>
          <p:cNvSpPr/>
          <p:nvPr/>
        </p:nvSpPr>
        <p:spPr>
          <a:xfrm>
            <a:off x="7123867" y="6110764"/>
            <a:ext cx="382667" cy="382667"/>
          </a:xfrm>
          <a:prstGeom prst="roundRect">
            <a:avLst>
              <a:gd name="adj" fmla="val 6669"/>
            </a:avLst>
          </a:prstGeom>
          <a:solidFill>
            <a:srgbClr val="2E2E2F"/>
          </a:solidFill>
          <a:ln/>
        </p:spPr>
        <p:txBody>
          <a:bodyPr/>
          <a:lstStyle/>
          <a:p>
            <a:endParaRPr lang="en-US"/>
          </a:p>
        </p:txBody>
      </p:sp>
      <p:pic>
        <p:nvPicPr>
          <p:cNvPr id="31" name="Image 5" descr="preencoded.png"/>
          <p:cNvPicPr>
            <a:picLocks noChangeAspect="1"/>
          </p:cNvPicPr>
          <p:nvPr/>
        </p:nvPicPr>
        <p:blipFill>
          <a:blip r:embed="rId8"/>
          <a:stretch>
            <a:fillRect/>
          </a:stretch>
        </p:blipFill>
        <p:spPr>
          <a:xfrm>
            <a:off x="7187625" y="6142613"/>
            <a:ext cx="255151" cy="318968"/>
          </a:xfrm>
          <a:prstGeom prst="rect">
            <a:avLst/>
          </a:prstGeom>
        </p:spPr>
      </p:pic>
      <p:sp>
        <p:nvSpPr>
          <p:cNvPr id="32" name="Text 24"/>
          <p:cNvSpPr/>
          <p:nvPr/>
        </p:nvSpPr>
        <p:spPr>
          <a:xfrm>
            <a:off x="8165783" y="6169223"/>
            <a:ext cx="5670828" cy="531495"/>
          </a:xfrm>
          <a:prstGeom prst="rect">
            <a:avLst/>
          </a:prstGeom>
          <a:noFill/>
          <a:ln/>
        </p:spPr>
        <p:txBody>
          <a:bodyPr wrap="square" lIns="0" tIns="0" rIns="0" bIns="0" rtlCol="0" anchor="t"/>
          <a:lstStyle/>
          <a:p>
            <a:pPr marL="0" indent="0" algn="l">
              <a:lnSpc>
                <a:spcPts val="2050"/>
              </a:lnSpc>
              <a:buNone/>
            </a:pPr>
            <a:r>
              <a:rPr lang="en-US" sz="1650" dirty="0">
                <a:solidFill>
                  <a:srgbClr val="E0D6DE"/>
                </a:solidFill>
                <a:latin typeface="Fira Mono Medium" pitchFamily="34" charset="0"/>
                <a:ea typeface="Fira Mono Medium" pitchFamily="34" charset="-122"/>
                <a:cs typeface="Fira Mono Medium" pitchFamily="34" charset="-120"/>
              </a:rPr>
              <a:t>Long-term (6-12 months): Cross-department Collaboration</a:t>
            </a:r>
            <a:endParaRPr lang="en-US" sz="1650" dirty="0"/>
          </a:p>
        </p:txBody>
      </p:sp>
      <p:sp>
        <p:nvSpPr>
          <p:cNvPr id="33" name="Text 25"/>
          <p:cNvSpPr/>
          <p:nvPr/>
        </p:nvSpPr>
        <p:spPr>
          <a:xfrm>
            <a:off x="8165783" y="6802755"/>
            <a:ext cx="5670828" cy="544354"/>
          </a:xfrm>
          <a:prstGeom prst="rect">
            <a:avLst/>
          </a:prstGeom>
          <a:noFill/>
          <a:ln/>
        </p:spPr>
        <p:txBody>
          <a:bodyPr wrap="square" lIns="0" tIns="0" rIns="0" bIns="0" rtlCol="0" anchor="t"/>
          <a:lstStyle/>
          <a:p>
            <a:pPr marL="0" indent="0" algn="l">
              <a:lnSpc>
                <a:spcPts val="2100"/>
              </a:lnSpc>
              <a:buNone/>
            </a:pPr>
            <a:r>
              <a:rPr lang="en-US" sz="1300" dirty="0">
                <a:solidFill>
                  <a:srgbClr val="E0D6DE"/>
                </a:solidFill>
                <a:latin typeface="Arial" panose="020B0604020202020204" pitchFamily="34" charset="0"/>
                <a:ea typeface="Fira Sans" pitchFamily="34" charset="-122"/>
                <a:cs typeface="Arial" panose="020B0604020202020204" pitchFamily="34" charset="0"/>
              </a:rPr>
              <a:t>Form a Data Privacy Task Force to encourage coordination between IT, legal, and academic departments</a:t>
            </a:r>
            <a:endParaRPr lang="en-US" sz="1300" dirty="0">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10FFB83F-9566-FCAE-23CC-E89C1E4A8FBF}"/>
              </a:ext>
            </a:extLst>
          </p:cNvPr>
          <p:cNvSpPr/>
          <p:nvPr/>
        </p:nvSpPr>
        <p:spPr>
          <a:xfrm>
            <a:off x="12754099" y="7707086"/>
            <a:ext cx="1769423" cy="42751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37235" y="1245394"/>
            <a:ext cx="12951857" cy="658178"/>
          </a:xfrm>
          <a:prstGeom prst="rect">
            <a:avLst/>
          </a:prstGeom>
          <a:noFill/>
          <a:ln/>
        </p:spPr>
        <p:txBody>
          <a:bodyPr wrap="none" lIns="0" tIns="0" rIns="0" bIns="0" rtlCol="0" anchor="t"/>
          <a:lstStyle/>
          <a:p>
            <a:pPr marL="0" indent="0" algn="l">
              <a:lnSpc>
                <a:spcPts val="5150"/>
              </a:lnSpc>
              <a:buNone/>
            </a:pPr>
            <a:r>
              <a:rPr lang="en-US" sz="4100" dirty="0">
                <a:solidFill>
                  <a:srgbClr val="FBF3FA"/>
                </a:solidFill>
                <a:latin typeface="Fira Mono Medium" pitchFamily="34" charset="0"/>
                <a:ea typeface="Fira Mono Medium" pitchFamily="34" charset="-122"/>
                <a:cs typeface="Fira Mono Medium" pitchFamily="34" charset="-120"/>
              </a:rPr>
              <a:t>Benefits of Strong Data Privacy Practices</a:t>
            </a:r>
            <a:endParaRPr lang="en-US" sz="4100" dirty="0"/>
          </a:p>
        </p:txBody>
      </p:sp>
      <p:sp>
        <p:nvSpPr>
          <p:cNvPr id="3" name="Shape 1"/>
          <p:cNvSpPr/>
          <p:nvPr/>
        </p:nvSpPr>
        <p:spPr>
          <a:xfrm>
            <a:off x="737235" y="2324814"/>
            <a:ext cx="6472714" cy="2224326"/>
          </a:xfrm>
          <a:prstGeom prst="roundRect">
            <a:avLst>
              <a:gd name="adj" fmla="val 1420"/>
            </a:avLst>
          </a:prstGeom>
          <a:solidFill>
            <a:srgbClr val="2E2E2F"/>
          </a:solidFill>
          <a:ln/>
        </p:spPr>
        <p:txBody>
          <a:bodyPr/>
          <a:lstStyle/>
          <a:p>
            <a:endParaRPr lang="en-US"/>
          </a:p>
        </p:txBody>
      </p:sp>
      <p:sp>
        <p:nvSpPr>
          <p:cNvPr id="4" name="Text 2"/>
          <p:cNvSpPr/>
          <p:nvPr/>
        </p:nvSpPr>
        <p:spPr>
          <a:xfrm>
            <a:off x="947857" y="2535436"/>
            <a:ext cx="3474958" cy="328970"/>
          </a:xfrm>
          <a:prstGeom prst="rect">
            <a:avLst/>
          </a:prstGeom>
          <a:noFill/>
          <a:ln/>
        </p:spPr>
        <p:txBody>
          <a:bodyPr wrap="none" lIns="0" tIns="0" rIns="0" bIns="0" rtlCol="0" anchor="t"/>
          <a:lstStyle/>
          <a:p>
            <a:pPr marL="0" indent="0" algn="l">
              <a:lnSpc>
                <a:spcPts val="2550"/>
              </a:lnSpc>
              <a:buNone/>
            </a:pPr>
            <a:r>
              <a:rPr lang="en-US" sz="2050" dirty="0">
                <a:solidFill>
                  <a:srgbClr val="E0D6DE"/>
                </a:solidFill>
                <a:latin typeface="Fira Mono Medium" pitchFamily="34" charset="0"/>
                <a:ea typeface="Fira Mono Medium" pitchFamily="34" charset="-122"/>
                <a:cs typeface="Fira Mono Medium" pitchFamily="34" charset="-120"/>
              </a:rPr>
              <a:t>Enhanced Student Trust</a:t>
            </a:r>
            <a:endParaRPr lang="en-US" sz="2050" dirty="0"/>
          </a:p>
        </p:txBody>
      </p:sp>
      <p:sp>
        <p:nvSpPr>
          <p:cNvPr id="5" name="Text 3"/>
          <p:cNvSpPr/>
          <p:nvPr/>
        </p:nvSpPr>
        <p:spPr>
          <a:xfrm>
            <a:off x="947857" y="2990731"/>
            <a:ext cx="6051471" cy="1347788"/>
          </a:xfrm>
          <a:prstGeom prst="rect">
            <a:avLst/>
          </a:prstGeom>
          <a:noFill/>
          <a:ln/>
        </p:spPr>
        <p:txBody>
          <a:bodyPr wrap="square" lIns="0" tIns="0" rIns="0" bIns="0" rtlCol="0" anchor="t"/>
          <a:lstStyle/>
          <a:p>
            <a:pPr marL="0" indent="0" algn="l">
              <a:lnSpc>
                <a:spcPts val="2650"/>
              </a:lnSpc>
              <a:buNone/>
            </a:pPr>
            <a:r>
              <a:rPr lang="en-US" sz="1650" dirty="0">
                <a:solidFill>
                  <a:srgbClr val="E0D6DE"/>
                </a:solidFill>
                <a:latin typeface="Arial" panose="020B0604020202020204" pitchFamily="34" charset="0"/>
                <a:ea typeface="Fira Sans" pitchFamily="34" charset="-122"/>
                <a:cs typeface="Arial" panose="020B0604020202020204" pitchFamily="34" charset="0"/>
              </a:rPr>
              <a:t>Students are more likely to engage with institutions that prioritize safeguarding their data. This trust extends to parents, alumni, and other stakeholders who value the protection of personal information.</a:t>
            </a:r>
            <a:endParaRPr lang="en-US" sz="1650" dirty="0">
              <a:latin typeface="Arial" panose="020B0604020202020204" pitchFamily="34" charset="0"/>
              <a:cs typeface="Arial" panose="020B0604020202020204" pitchFamily="34" charset="0"/>
            </a:endParaRPr>
          </a:p>
        </p:txBody>
      </p:sp>
      <p:sp>
        <p:nvSpPr>
          <p:cNvPr id="6" name="Shape 4"/>
          <p:cNvSpPr/>
          <p:nvPr/>
        </p:nvSpPr>
        <p:spPr>
          <a:xfrm>
            <a:off x="7420570" y="2324814"/>
            <a:ext cx="6472714" cy="2224326"/>
          </a:xfrm>
          <a:prstGeom prst="roundRect">
            <a:avLst>
              <a:gd name="adj" fmla="val 1420"/>
            </a:avLst>
          </a:prstGeom>
          <a:solidFill>
            <a:srgbClr val="2E2E2F"/>
          </a:solidFill>
          <a:ln/>
        </p:spPr>
        <p:txBody>
          <a:bodyPr/>
          <a:lstStyle/>
          <a:p>
            <a:endParaRPr lang="en-US"/>
          </a:p>
        </p:txBody>
      </p:sp>
      <p:sp>
        <p:nvSpPr>
          <p:cNvPr id="7" name="Text 5"/>
          <p:cNvSpPr/>
          <p:nvPr/>
        </p:nvSpPr>
        <p:spPr>
          <a:xfrm>
            <a:off x="7631192" y="2535436"/>
            <a:ext cx="2632948" cy="328970"/>
          </a:xfrm>
          <a:prstGeom prst="rect">
            <a:avLst/>
          </a:prstGeom>
          <a:noFill/>
          <a:ln/>
        </p:spPr>
        <p:txBody>
          <a:bodyPr wrap="none" lIns="0" tIns="0" rIns="0" bIns="0" rtlCol="0" anchor="t"/>
          <a:lstStyle/>
          <a:p>
            <a:pPr marL="0" indent="0" algn="l">
              <a:lnSpc>
                <a:spcPts val="2550"/>
              </a:lnSpc>
              <a:buNone/>
            </a:pPr>
            <a:r>
              <a:rPr lang="en-US" sz="2050" dirty="0">
                <a:solidFill>
                  <a:srgbClr val="E0D6DE"/>
                </a:solidFill>
                <a:latin typeface="Fira Mono Medium" pitchFamily="34" charset="0"/>
                <a:ea typeface="Fira Mono Medium" pitchFamily="34" charset="-122"/>
                <a:cs typeface="Fira Mono Medium" pitchFamily="34" charset="-120"/>
              </a:rPr>
              <a:t>Risk Reduction</a:t>
            </a:r>
            <a:endParaRPr lang="en-US" sz="2050" dirty="0"/>
          </a:p>
        </p:txBody>
      </p:sp>
      <p:sp>
        <p:nvSpPr>
          <p:cNvPr id="8" name="Text 6"/>
          <p:cNvSpPr/>
          <p:nvPr/>
        </p:nvSpPr>
        <p:spPr>
          <a:xfrm>
            <a:off x="7631192" y="2990731"/>
            <a:ext cx="6051471" cy="1347788"/>
          </a:xfrm>
          <a:prstGeom prst="rect">
            <a:avLst/>
          </a:prstGeom>
          <a:noFill/>
          <a:ln/>
        </p:spPr>
        <p:txBody>
          <a:bodyPr wrap="square" lIns="0" tIns="0" rIns="0" bIns="0" rtlCol="0" anchor="t"/>
          <a:lstStyle/>
          <a:p>
            <a:pPr marL="0" indent="0" algn="l">
              <a:lnSpc>
                <a:spcPts val="2650"/>
              </a:lnSpc>
              <a:buNone/>
            </a:pPr>
            <a:r>
              <a:rPr lang="en-US" sz="1650" dirty="0">
                <a:solidFill>
                  <a:srgbClr val="E0D6DE"/>
                </a:solidFill>
                <a:latin typeface="Arial" panose="020B0604020202020204" pitchFamily="34" charset="0"/>
                <a:ea typeface="Fira Sans" pitchFamily="34" charset="-122"/>
                <a:cs typeface="Arial" panose="020B0604020202020204" pitchFamily="34" charset="0"/>
              </a:rPr>
              <a:t>Proactive data privacy measures mitigate risks of breaches and associated costs. By preventing data incidents, institutions avoid financial penalties, legal consequences, and the extensive resources required for breach remediation.</a:t>
            </a:r>
            <a:endParaRPr lang="en-US" sz="1650" dirty="0">
              <a:latin typeface="Arial" panose="020B0604020202020204" pitchFamily="34" charset="0"/>
              <a:cs typeface="Arial" panose="020B0604020202020204" pitchFamily="34" charset="0"/>
            </a:endParaRPr>
          </a:p>
        </p:txBody>
      </p:sp>
      <p:sp>
        <p:nvSpPr>
          <p:cNvPr id="9" name="Shape 7"/>
          <p:cNvSpPr/>
          <p:nvPr/>
        </p:nvSpPr>
        <p:spPr>
          <a:xfrm>
            <a:off x="737235" y="4759762"/>
            <a:ext cx="6472714" cy="2224326"/>
          </a:xfrm>
          <a:prstGeom prst="roundRect">
            <a:avLst>
              <a:gd name="adj" fmla="val 1420"/>
            </a:avLst>
          </a:prstGeom>
          <a:solidFill>
            <a:srgbClr val="2E2E2F"/>
          </a:solidFill>
          <a:ln/>
        </p:spPr>
        <p:txBody>
          <a:bodyPr/>
          <a:lstStyle/>
          <a:p>
            <a:endParaRPr lang="en-US"/>
          </a:p>
        </p:txBody>
      </p:sp>
      <p:sp>
        <p:nvSpPr>
          <p:cNvPr id="10" name="Text 8"/>
          <p:cNvSpPr/>
          <p:nvPr/>
        </p:nvSpPr>
        <p:spPr>
          <a:xfrm>
            <a:off x="947857" y="4970383"/>
            <a:ext cx="3316962" cy="328970"/>
          </a:xfrm>
          <a:prstGeom prst="rect">
            <a:avLst/>
          </a:prstGeom>
          <a:noFill/>
          <a:ln/>
        </p:spPr>
        <p:txBody>
          <a:bodyPr wrap="none" lIns="0" tIns="0" rIns="0" bIns="0" rtlCol="0" anchor="t"/>
          <a:lstStyle/>
          <a:p>
            <a:pPr marL="0" indent="0" algn="l">
              <a:lnSpc>
                <a:spcPts val="2550"/>
              </a:lnSpc>
              <a:buNone/>
            </a:pPr>
            <a:r>
              <a:rPr lang="en-US" sz="2050" dirty="0">
                <a:solidFill>
                  <a:srgbClr val="E0D6DE"/>
                </a:solidFill>
                <a:latin typeface="Fira Mono Medium" pitchFamily="34" charset="0"/>
                <a:ea typeface="Fira Mono Medium" pitchFamily="34" charset="-122"/>
                <a:cs typeface="Fira Mono Medium" pitchFamily="34" charset="-120"/>
              </a:rPr>
              <a:t>Competitive Advantage</a:t>
            </a:r>
            <a:endParaRPr lang="en-US" sz="2050" dirty="0"/>
          </a:p>
        </p:txBody>
      </p:sp>
      <p:sp>
        <p:nvSpPr>
          <p:cNvPr id="11" name="Text 9"/>
          <p:cNvSpPr/>
          <p:nvPr/>
        </p:nvSpPr>
        <p:spPr>
          <a:xfrm>
            <a:off x="947857" y="5425678"/>
            <a:ext cx="6051471" cy="1347788"/>
          </a:xfrm>
          <a:prstGeom prst="rect">
            <a:avLst/>
          </a:prstGeom>
          <a:noFill/>
          <a:ln/>
        </p:spPr>
        <p:txBody>
          <a:bodyPr wrap="square" lIns="0" tIns="0" rIns="0" bIns="0" rtlCol="0" anchor="t"/>
          <a:lstStyle/>
          <a:p>
            <a:pPr marL="0" indent="0" algn="l">
              <a:lnSpc>
                <a:spcPts val="2650"/>
              </a:lnSpc>
              <a:buNone/>
            </a:pPr>
            <a:r>
              <a:rPr lang="en-US" sz="1650" dirty="0">
                <a:solidFill>
                  <a:srgbClr val="E0D6DE"/>
                </a:solidFill>
                <a:latin typeface="Arial" panose="020B0604020202020204" pitchFamily="34" charset="0"/>
                <a:ea typeface="Fira Sans" pitchFamily="34" charset="-122"/>
                <a:cs typeface="Arial" panose="020B0604020202020204" pitchFamily="34" charset="0"/>
              </a:rPr>
              <a:t>Institutions with robust data privacy protocols may stand out to students, parents, and donors. In an increasingly privacy-conscious world, demonstrating commitment to data protection can be a significant differentiator.</a:t>
            </a:r>
            <a:endParaRPr lang="en-US" sz="1650" dirty="0">
              <a:latin typeface="Arial" panose="020B0604020202020204" pitchFamily="34" charset="0"/>
              <a:cs typeface="Arial" panose="020B0604020202020204" pitchFamily="34" charset="0"/>
            </a:endParaRPr>
          </a:p>
        </p:txBody>
      </p:sp>
      <p:sp>
        <p:nvSpPr>
          <p:cNvPr id="12" name="Shape 10"/>
          <p:cNvSpPr/>
          <p:nvPr/>
        </p:nvSpPr>
        <p:spPr>
          <a:xfrm>
            <a:off x="7420570" y="4759762"/>
            <a:ext cx="6472714" cy="2224326"/>
          </a:xfrm>
          <a:prstGeom prst="roundRect">
            <a:avLst>
              <a:gd name="adj" fmla="val 1420"/>
            </a:avLst>
          </a:prstGeom>
          <a:solidFill>
            <a:srgbClr val="2E2E2F"/>
          </a:solidFill>
          <a:ln/>
        </p:spPr>
        <p:txBody>
          <a:bodyPr/>
          <a:lstStyle/>
          <a:p>
            <a:endParaRPr lang="en-US"/>
          </a:p>
        </p:txBody>
      </p:sp>
      <p:sp>
        <p:nvSpPr>
          <p:cNvPr id="13" name="Text 11"/>
          <p:cNvSpPr/>
          <p:nvPr/>
        </p:nvSpPr>
        <p:spPr>
          <a:xfrm>
            <a:off x="7631192" y="4970383"/>
            <a:ext cx="3474958" cy="328970"/>
          </a:xfrm>
          <a:prstGeom prst="rect">
            <a:avLst/>
          </a:prstGeom>
          <a:noFill/>
          <a:ln/>
        </p:spPr>
        <p:txBody>
          <a:bodyPr wrap="none" lIns="0" tIns="0" rIns="0" bIns="0" rtlCol="0" anchor="t"/>
          <a:lstStyle/>
          <a:p>
            <a:pPr marL="0" indent="0" algn="l">
              <a:lnSpc>
                <a:spcPts val="2550"/>
              </a:lnSpc>
              <a:buNone/>
            </a:pPr>
            <a:r>
              <a:rPr lang="en-US" sz="2050" dirty="0">
                <a:solidFill>
                  <a:srgbClr val="E0D6DE"/>
                </a:solidFill>
                <a:latin typeface="Fira Mono Medium" pitchFamily="34" charset="0"/>
                <a:ea typeface="Fira Mono Medium" pitchFamily="34" charset="-122"/>
                <a:cs typeface="Fira Mono Medium" pitchFamily="34" charset="-120"/>
              </a:rPr>
              <a:t>Operational Resilience</a:t>
            </a:r>
            <a:endParaRPr lang="en-US" sz="2050" dirty="0"/>
          </a:p>
        </p:txBody>
      </p:sp>
      <p:sp>
        <p:nvSpPr>
          <p:cNvPr id="14" name="Text 12"/>
          <p:cNvSpPr/>
          <p:nvPr/>
        </p:nvSpPr>
        <p:spPr>
          <a:xfrm>
            <a:off x="7631192" y="5425678"/>
            <a:ext cx="6051471" cy="1347788"/>
          </a:xfrm>
          <a:prstGeom prst="rect">
            <a:avLst/>
          </a:prstGeom>
          <a:noFill/>
          <a:ln/>
        </p:spPr>
        <p:txBody>
          <a:bodyPr wrap="square" lIns="0" tIns="0" rIns="0" bIns="0" rtlCol="0" anchor="t"/>
          <a:lstStyle/>
          <a:p>
            <a:pPr marL="0" indent="0" algn="l">
              <a:lnSpc>
                <a:spcPts val="2650"/>
              </a:lnSpc>
              <a:buNone/>
            </a:pPr>
            <a:r>
              <a:rPr lang="en-US" sz="1650" dirty="0">
                <a:solidFill>
                  <a:srgbClr val="E0D6DE"/>
                </a:solidFill>
                <a:latin typeface="Arial" panose="020B0604020202020204" pitchFamily="34" charset="0"/>
                <a:ea typeface="Fira Sans" pitchFamily="34" charset="-122"/>
                <a:cs typeface="Arial" panose="020B0604020202020204" pitchFamily="34" charset="0"/>
              </a:rPr>
              <a:t>Strong data privacy standards enhance the institution's ability to respond to threats and maintain continuity. Well-protected systems are less vulnerable to disruptions that could impact educational and administrative functions.</a:t>
            </a:r>
            <a:endParaRPr lang="en-US" sz="1650" dirty="0">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A3077F9F-F22E-5C5C-E4C9-3901ABF2A16C}"/>
              </a:ext>
            </a:extLst>
          </p:cNvPr>
          <p:cNvSpPr/>
          <p:nvPr/>
        </p:nvSpPr>
        <p:spPr>
          <a:xfrm>
            <a:off x="12754099" y="7707086"/>
            <a:ext cx="1769423" cy="42751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855940"/>
            <a:ext cx="7556421" cy="1133951"/>
          </a:xfrm>
          <a:prstGeom prst="rect">
            <a:avLst/>
          </a:prstGeom>
          <a:noFill/>
          <a:ln/>
        </p:spPr>
        <p:txBody>
          <a:bodyPr wrap="square" lIns="0" tIns="0" rIns="0" bIns="0" rtlCol="0" anchor="t"/>
          <a:lstStyle/>
          <a:p>
            <a:pPr marL="0" indent="0" algn="l">
              <a:lnSpc>
                <a:spcPts val="4450"/>
              </a:lnSpc>
              <a:buNone/>
            </a:pPr>
            <a:r>
              <a:rPr lang="en-US" sz="3550" dirty="0">
                <a:solidFill>
                  <a:srgbClr val="FBF3FA"/>
                </a:solidFill>
                <a:latin typeface="Fira Mono Medium" pitchFamily="34" charset="0"/>
                <a:ea typeface="Fira Mono Medium" pitchFamily="34" charset="-122"/>
                <a:cs typeface="Fira Mono Medium" pitchFamily="34" charset="-120"/>
              </a:rPr>
              <a:t>Call to Action for Leadership</a:t>
            </a:r>
            <a:endParaRPr lang="en-US" sz="3550" dirty="0"/>
          </a:p>
        </p:txBody>
      </p:sp>
      <p:sp>
        <p:nvSpPr>
          <p:cNvPr id="4" name="Shape 1"/>
          <p:cNvSpPr/>
          <p:nvPr/>
        </p:nvSpPr>
        <p:spPr>
          <a:xfrm>
            <a:off x="793790" y="2262068"/>
            <a:ext cx="136088" cy="972860"/>
          </a:xfrm>
          <a:prstGeom prst="roundRect">
            <a:avLst>
              <a:gd name="adj" fmla="val 20001"/>
            </a:avLst>
          </a:prstGeom>
          <a:solidFill>
            <a:srgbClr val="2E2E2F"/>
          </a:solidFill>
          <a:ln/>
        </p:spPr>
        <p:txBody>
          <a:bodyPr/>
          <a:lstStyle/>
          <a:p>
            <a:endParaRPr lang="en-US"/>
          </a:p>
        </p:txBody>
      </p:sp>
      <p:sp>
        <p:nvSpPr>
          <p:cNvPr id="5" name="Text 2"/>
          <p:cNvSpPr/>
          <p:nvPr/>
        </p:nvSpPr>
        <p:spPr>
          <a:xfrm>
            <a:off x="1202055" y="2262068"/>
            <a:ext cx="4488656" cy="283488"/>
          </a:xfrm>
          <a:prstGeom prst="rect">
            <a:avLst/>
          </a:prstGeom>
          <a:noFill/>
          <a:ln/>
        </p:spPr>
        <p:txBody>
          <a:bodyPr wrap="none" lIns="0" tIns="0" rIns="0" bIns="0" rtlCol="0" anchor="t"/>
          <a:lstStyle/>
          <a:p>
            <a:pPr marL="0" indent="0" algn="l">
              <a:lnSpc>
                <a:spcPts val="2200"/>
              </a:lnSpc>
              <a:buNone/>
            </a:pPr>
            <a:r>
              <a:rPr lang="en-US" sz="1750" dirty="0">
                <a:solidFill>
                  <a:srgbClr val="E0D6DE"/>
                </a:solidFill>
                <a:latin typeface="Fira Mono Medium" pitchFamily="34" charset="0"/>
                <a:ea typeface="Fira Mono Medium" pitchFamily="34" charset="-122"/>
                <a:cs typeface="Fira Mono Medium" pitchFamily="34" charset="-120"/>
              </a:rPr>
              <a:t>Mandate a culture of data privacy</a:t>
            </a:r>
            <a:endParaRPr lang="en-US" sz="1750" dirty="0"/>
          </a:p>
        </p:txBody>
      </p:sp>
      <p:sp>
        <p:nvSpPr>
          <p:cNvPr id="6" name="Text 3"/>
          <p:cNvSpPr/>
          <p:nvPr/>
        </p:nvSpPr>
        <p:spPr>
          <a:xfrm>
            <a:off x="1202055" y="2654379"/>
            <a:ext cx="7148155" cy="580549"/>
          </a:xfrm>
          <a:prstGeom prst="rect">
            <a:avLst/>
          </a:prstGeom>
          <a:noFill/>
          <a:ln/>
        </p:spPr>
        <p:txBody>
          <a:bodyPr wrap="square" lIns="0" tIns="0" rIns="0" bIns="0" rtlCol="0" anchor="t"/>
          <a:lstStyle/>
          <a:p>
            <a:pPr marL="0" indent="0" algn="l">
              <a:lnSpc>
                <a:spcPts val="2250"/>
              </a:lnSpc>
              <a:buNone/>
            </a:pPr>
            <a:r>
              <a:rPr lang="en-US" sz="1400" dirty="0">
                <a:solidFill>
                  <a:srgbClr val="E0D6DE"/>
                </a:solidFill>
                <a:latin typeface="Arial" panose="020B0604020202020204" pitchFamily="34" charset="0"/>
                <a:ea typeface="Fira Sans" pitchFamily="34" charset="-122"/>
                <a:cs typeface="Arial" panose="020B0604020202020204" pitchFamily="34" charset="0"/>
              </a:rPr>
              <a:t>Require regular privacy audits emphasizing its importance at every organizational level – start with your own department to "lead by example"</a:t>
            </a:r>
            <a:endParaRPr lang="en-US" sz="1400" dirty="0">
              <a:latin typeface="Arial" panose="020B0604020202020204" pitchFamily="34" charset="0"/>
              <a:cs typeface="Arial" panose="020B0604020202020204" pitchFamily="34" charset="0"/>
            </a:endParaRPr>
          </a:p>
        </p:txBody>
      </p:sp>
      <p:sp>
        <p:nvSpPr>
          <p:cNvPr id="7" name="Shape 4"/>
          <p:cNvSpPr/>
          <p:nvPr/>
        </p:nvSpPr>
        <p:spPr>
          <a:xfrm>
            <a:off x="1065967" y="3416379"/>
            <a:ext cx="136088" cy="972860"/>
          </a:xfrm>
          <a:prstGeom prst="roundRect">
            <a:avLst>
              <a:gd name="adj" fmla="val 20001"/>
            </a:avLst>
          </a:prstGeom>
          <a:solidFill>
            <a:srgbClr val="2E2E2F"/>
          </a:solidFill>
          <a:ln/>
        </p:spPr>
        <p:txBody>
          <a:bodyPr/>
          <a:lstStyle/>
          <a:p>
            <a:endParaRPr lang="en-US"/>
          </a:p>
        </p:txBody>
      </p:sp>
      <p:sp>
        <p:nvSpPr>
          <p:cNvPr id="8" name="Text 5"/>
          <p:cNvSpPr/>
          <p:nvPr/>
        </p:nvSpPr>
        <p:spPr>
          <a:xfrm>
            <a:off x="1474232" y="3416379"/>
            <a:ext cx="2448401" cy="283488"/>
          </a:xfrm>
          <a:prstGeom prst="rect">
            <a:avLst/>
          </a:prstGeom>
          <a:noFill/>
          <a:ln/>
        </p:spPr>
        <p:txBody>
          <a:bodyPr wrap="none" lIns="0" tIns="0" rIns="0" bIns="0" rtlCol="0" anchor="t"/>
          <a:lstStyle/>
          <a:p>
            <a:pPr marL="0" indent="0" algn="l">
              <a:lnSpc>
                <a:spcPts val="2200"/>
              </a:lnSpc>
              <a:buNone/>
            </a:pPr>
            <a:r>
              <a:rPr lang="en-US" sz="1750" dirty="0">
                <a:solidFill>
                  <a:srgbClr val="E0D6DE"/>
                </a:solidFill>
                <a:latin typeface="Fira Mono Medium" pitchFamily="34" charset="0"/>
                <a:ea typeface="Fira Mono Medium" pitchFamily="34" charset="-122"/>
                <a:cs typeface="Fira Mono Medium" pitchFamily="34" charset="-120"/>
              </a:rPr>
              <a:t>Allocate resources</a:t>
            </a:r>
            <a:endParaRPr lang="en-US" sz="1750" dirty="0"/>
          </a:p>
        </p:txBody>
      </p:sp>
      <p:sp>
        <p:nvSpPr>
          <p:cNvPr id="9" name="Text 6"/>
          <p:cNvSpPr/>
          <p:nvPr/>
        </p:nvSpPr>
        <p:spPr>
          <a:xfrm>
            <a:off x="1474232" y="3808690"/>
            <a:ext cx="6875978" cy="580549"/>
          </a:xfrm>
          <a:prstGeom prst="rect">
            <a:avLst/>
          </a:prstGeom>
          <a:noFill/>
          <a:ln/>
        </p:spPr>
        <p:txBody>
          <a:bodyPr wrap="square" lIns="0" tIns="0" rIns="0" bIns="0" rtlCol="0" anchor="t"/>
          <a:lstStyle/>
          <a:p>
            <a:pPr marL="0" indent="0" algn="l">
              <a:lnSpc>
                <a:spcPts val="2250"/>
              </a:lnSpc>
              <a:buNone/>
            </a:pPr>
            <a:r>
              <a:rPr lang="en-US" sz="1400" dirty="0">
                <a:solidFill>
                  <a:srgbClr val="E0D6DE"/>
                </a:solidFill>
                <a:latin typeface="Arial" panose="020B0604020202020204" pitchFamily="34" charset="0"/>
                <a:ea typeface="Fira Sans" pitchFamily="34" charset="-122"/>
                <a:cs typeface="Arial" panose="020B0604020202020204" pitchFamily="34" charset="0"/>
              </a:rPr>
              <a:t>Invest in privacy-enhancing technologies and training initiatives to ensure your institution has the tools and knowledge needed for effective data protection</a:t>
            </a:r>
            <a:endParaRPr lang="en-US" sz="1400" dirty="0">
              <a:latin typeface="Arial" panose="020B0604020202020204" pitchFamily="34" charset="0"/>
              <a:cs typeface="Arial" panose="020B0604020202020204" pitchFamily="34" charset="0"/>
            </a:endParaRPr>
          </a:p>
        </p:txBody>
      </p:sp>
      <p:sp>
        <p:nvSpPr>
          <p:cNvPr id="10" name="Shape 7"/>
          <p:cNvSpPr/>
          <p:nvPr/>
        </p:nvSpPr>
        <p:spPr>
          <a:xfrm>
            <a:off x="1338143" y="4570690"/>
            <a:ext cx="136088" cy="972860"/>
          </a:xfrm>
          <a:prstGeom prst="roundRect">
            <a:avLst>
              <a:gd name="adj" fmla="val 20001"/>
            </a:avLst>
          </a:prstGeom>
          <a:solidFill>
            <a:srgbClr val="2E2E2F"/>
          </a:solidFill>
          <a:ln/>
        </p:spPr>
        <p:txBody>
          <a:bodyPr/>
          <a:lstStyle/>
          <a:p>
            <a:endParaRPr lang="en-US"/>
          </a:p>
        </p:txBody>
      </p:sp>
      <p:sp>
        <p:nvSpPr>
          <p:cNvPr id="11" name="Text 8"/>
          <p:cNvSpPr/>
          <p:nvPr/>
        </p:nvSpPr>
        <p:spPr>
          <a:xfrm>
            <a:off x="1746409" y="4570690"/>
            <a:ext cx="4760714" cy="283488"/>
          </a:xfrm>
          <a:prstGeom prst="rect">
            <a:avLst/>
          </a:prstGeom>
          <a:noFill/>
          <a:ln/>
        </p:spPr>
        <p:txBody>
          <a:bodyPr wrap="none" lIns="0" tIns="0" rIns="0" bIns="0" rtlCol="0" anchor="t"/>
          <a:lstStyle/>
          <a:p>
            <a:pPr marL="0" indent="0" algn="l">
              <a:lnSpc>
                <a:spcPts val="2200"/>
              </a:lnSpc>
              <a:buNone/>
            </a:pPr>
            <a:r>
              <a:rPr lang="en-US" sz="1750" dirty="0">
                <a:solidFill>
                  <a:srgbClr val="E0D6DE"/>
                </a:solidFill>
                <a:latin typeface="Fira Mono Medium" pitchFamily="34" charset="0"/>
                <a:ea typeface="Fira Mono Medium" pitchFamily="34" charset="-122"/>
                <a:cs typeface="Fira Mono Medium" pitchFamily="34" charset="-120"/>
              </a:rPr>
              <a:t>Regularly review and adapt policies</a:t>
            </a:r>
            <a:endParaRPr lang="en-US" sz="1750" dirty="0"/>
          </a:p>
        </p:txBody>
      </p:sp>
      <p:sp>
        <p:nvSpPr>
          <p:cNvPr id="12" name="Text 9"/>
          <p:cNvSpPr/>
          <p:nvPr/>
        </p:nvSpPr>
        <p:spPr>
          <a:xfrm>
            <a:off x="1746409" y="4963001"/>
            <a:ext cx="6603802" cy="580549"/>
          </a:xfrm>
          <a:prstGeom prst="rect">
            <a:avLst/>
          </a:prstGeom>
          <a:noFill/>
          <a:ln/>
        </p:spPr>
        <p:txBody>
          <a:bodyPr wrap="square" lIns="0" tIns="0" rIns="0" bIns="0" rtlCol="0" anchor="t"/>
          <a:lstStyle/>
          <a:p>
            <a:pPr marL="0" indent="0" algn="l">
              <a:lnSpc>
                <a:spcPts val="2250"/>
              </a:lnSpc>
              <a:buNone/>
            </a:pPr>
            <a:r>
              <a:rPr lang="en-US" sz="1400" dirty="0">
                <a:solidFill>
                  <a:srgbClr val="E0D6DE"/>
                </a:solidFill>
                <a:latin typeface="Arial" panose="020B0604020202020204" pitchFamily="34" charset="0"/>
                <a:ea typeface="Fira Sans" pitchFamily="34" charset="-122"/>
                <a:cs typeface="Arial" panose="020B0604020202020204" pitchFamily="34" charset="0"/>
              </a:rPr>
              <a:t>Stay ahead of evolving data privacy challenges by continuously updating your approach based on new threats and regulations</a:t>
            </a:r>
            <a:endParaRPr lang="en-US" sz="1400" dirty="0">
              <a:latin typeface="Arial" panose="020B0604020202020204" pitchFamily="34" charset="0"/>
              <a:cs typeface="Arial" panose="020B0604020202020204" pitchFamily="34" charset="0"/>
            </a:endParaRPr>
          </a:p>
        </p:txBody>
      </p:sp>
      <p:sp>
        <p:nvSpPr>
          <p:cNvPr id="13" name="Shape 10"/>
          <p:cNvSpPr/>
          <p:nvPr/>
        </p:nvSpPr>
        <p:spPr>
          <a:xfrm>
            <a:off x="1610320" y="5725001"/>
            <a:ext cx="136088" cy="972860"/>
          </a:xfrm>
          <a:prstGeom prst="roundRect">
            <a:avLst>
              <a:gd name="adj" fmla="val 20001"/>
            </a:avLst>
          </a:prstGeom>
          <a:solidFill>
            <a:srgbClr val="2E2E2F"/>
          </a:solidFill>
          <a:ln/>
        </p:spPr>
        <p:txBody>
          <a:bodyPr/>
          <a:lstStyle/>
          <a:p>
            <a:endParaRPr lang="en-US"/>
          </a:p>
        </p:txBody>
      </p:sp>
      <p:sp>
        <p:nvSpPr>
          <p:cNvPr id="14" name="Text 11"/>
          <p:cNvSpPr/>
          <p:nvPr/>
        </p:nvSpPr>
        <p:spPr>
          <a:xfrm>
            <a:off x="2018586" y="5725001"/>
            <a:ext cx="3944541" cy="283488"/>
          </a:xfrm>
          <a:prstGeom prst="rect">
            <a:avLst/>
          </a:prstGeom>
          <a:noFill/>
          <a:ln/>
        </p:spPr>
        <p:txBody>
          <a:bodyPr wrap="none" lIns="0" tIns="0" rIns="0" bIns="0" rtlCol="0" anchor="t"/>
          <a:lstStyle/>
          <a:p>
            <a:pPr marL="0" indent="0" algn="l">
              <a:lnSpc>
                <a:spcPts val="2200"/>
              </a:lnSpc>
              <a:buNone/>
            </a:pPr>
            <a:r>
              <a:rPr lang="en-US" sz="1750" dirty="0">
                <a:solidFill>
                  <a:srgbClr val="E0D6DE"/>
                </a:solidFill>
                <a:latin typeface="Fira Mono Medium" pitchFamily="34" charset="0"/>
                <a:ea typeface="Fira Mono Medium" pitchFamily="34" charset="-122"/>
                <a:cs typeface="Fira Mono Medium" pitchFamily="34" charset="-120"/>
              </a:rPr>
              <a:t>Partner with external experts</a:t>
            </a:r>
            <a:endParaRPr lang="en-US" sz="1750" dirty="0"/>
          </a:p>
        </p:txBody>
      </p:sp>
      <p:sp>
        <p:nvSpPr>
          <p:cNvPr id="15" name="Text 12"/>
          <p:cNvSpPr/>
          <p:nvPr/>
        </p:nvSpPr>
        <p:spPr>
          <a:xfrm>
            <a:off x="2018586" y="6117312"/>
            <a:ext cx="6331625" cy="580549"/>
          </a:xfrm>
          <a:prstGeom prst="rect">
            <a:avLst/>
          </a:prstGeom>
          <a:noFill/>
          <a:ln/>
        </p:spPr>
        <p:txBody>
          <a:bodyPr wrap="square" lIns="0" tIns="0" rIns="0" bIns="0" rtlCol="0" anchor="t"/>
          <a:lstStyle/>
          <a:p>
            <a:pPr marL="0" indent="0" algn="l">
              <a:lnSpc>
                <a:spcPts val="2250"/>
              </a:lnSpc>
              <a:buNone/>
            </a:pPr>
            <a:r>
              <a:rPr lang="en-US" sz="1400" dirty="0">
                <a:solidFill>
                  <a:srgbClr val="E0D6DE"/>
                </a:solidFill>
                <a:latin typeface="Arial" panose="020B0604020202020204" pitchFamily="34" charset="0"/>
                <a:ea typeface="Fira Sans" pitchFamily="34" charset="-122"/>
                <a:cs typeface="Arial" panose="020B0604020202020204" pitchFamily="34" charset="0"/>
              </a:rPr>
              <a:t>Collaborate with specialists for audits and to stay informed of best practices and legal developments in the rapidly changing privacy landscape</a:t>
            </a:r>
            <a:endParaRPr lang="en-US" sz="1400" dirty="0">
              <a:latin typeface="Arial" panose="020B0604020202020204" pitchFamily="34" charset="0"/>
              <a:cs typeface="Arial" panose="020B0604020202020204" pitchFamily="34" charset="0"/>
            </a:endParaRPr>
          </a:p>
        </p:txBody>
      </p:sp>
      <p:sp>
        <p:nvSpPr>
          <p:cNvPr id="16" name="Text 13"/>
          <p:cNvSpPr/>
          <p:nvPr/>
        </p:nvSpPr>
        <p:spPr>
          <a:xfrm>
            <a:off x="793790" y="7083385"/>
            <a:ext cx="7556421" cy="290274"/>
          </a:xfrm>
          <a:prstGeom prst="rect">
            <a:avLst/>
          </a:prstGeom>
          <a:noFill/>
          <a:ln/>
        </p:spPr>
        <p:txBody>
          <a:bodyPr wrap="none" lIns="0" tIns="0" rIns="0" bIns="0" rtlCol="0" anchor="t"/>
          <a:lstStyle/>
          <a:p>
            <a:pPr marL="0" indent="0" algn="l">
              <a:lnSpc>
                <a:spcPts val="2250"/>
              </a:lnSpc>
              <a:buNone/>
            </a:pPr>
            <a:r>
              <a:rPr lang="en-US" sz="1400" b="1" dirty="0">
                <a:solidFill>
                  <a:srgbClr val="E0D6DE"/>
                </a:solidFill>
                <a:latin typeface="Arial" panose="020B0604020202020204" pitchFamily="34" charset="0"/>
                <a:ea typeface="Fira Sans" pitchFamily="34" charset="-122"/>
                <a:cs typeface="Arial" panose="020B0604020202020204" pitchFamily="34" charset="0"/>
              </a:rPr>
              <a:t>Vision statement:</a:t>
            </a:r>
            <a:r>
              <a:rPr lang="en-US" sz="1400" dirty="0">
                <a:solidFill>
                  <a:srgbClr val="E0D6DE"/>
                </a:solidFill>
                <a:latin typeface="Arial" panose="020B0604020202020204" pitchFamily="34" charset="0"/>
                <a:ea typeface="Fira Sans" pitchFamily="34" charset="-122"/>
                <a:cs typeface="Arial" panose="020B0604020202020204" pitchFamily="34" charset="0"/>
              </a:rPr>
              <a:t> Let's position our institutions as national leaders in data privacy</a:t>
            </a:r>
            <a:endParaRPr lang="en-US" sz="1400" dirty="0">
              <a:latin typeface="Arial" panose="020B0604020202020204" pitchFamily="34" charset="0"/>
              <a:cs typeface="Arial" panose="020B060402020202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TotalTime>
  <Words>1963</Words>
  <Application>Microsoft Office PowerPoint</Application>
  <PresentationFormat>Custom</PresentationFormat>
  <Paragraphs>115</Paragraphs>
  <Slides>9</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Fira Mono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Liz Bryant</cp:lastModifiedBy>
  <cp:revision>2</cp:revision>
  <dcterms:created xsi:type="dcterms:W3CDTF">2025-05-19T21:09:57Z</dcterms:created>
  <dcterms:modified xsi:type="dcterms:W3CDTF">2025-05-20T17:06:50Z</dcterms:modified>
</cp:coreProperties>
</file>