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3" r:id="rId5"/>
    <p:sldId id="294" r:id="rId6"/>
    <p:sldId id="268" r:id="rId7"/>
    <p:sldId id="296" r:id="rId8"/>
    <p:sldId id="308" r:id="rId9"/>
    <p:sldId id="295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04" r:id="rId18"/>
    <p:sldId id="305" r:id="rId19"/>
    <p:sldId id="306" r:id="rId20"/>
    <p:sldId id="309" r:id="rId21"/>
    <p:sldId id="307" r:id="rId22"/>
    <p:sldId id="310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B"/>
    <a:srgbClr val="872046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F081F-6022-4810-B6B0-456C49C5D09B}" v="54" dt="2025-05-20T19:10:49.541"/>
    <p1510:client id="{435E8B0E-39CF-82F6-4980-CF2BDDFDE9C8}" v="8" dt="2025-05-21T17:45:0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3" y="29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3"/>
            <a:ext cx="12192000" cy="4367500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 -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Do we still need a data center?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0BA41-1E70-CD56-EED0-D2C3BAA7833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CBDBA-1F55-4C3A-92EE-C37D1154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3B25BE-5D43-607B-F55E-9D952ED64102}"/>
              </a:ext>
            </a:extLst>
          </p:cNvPr>
          <p:cNvSpPr txBox="1"/>
          <p:nvPr/>
        </p:nvSpPr>
        <p:spPr>
          <a:xfrm>
            <a:off x="3058885" y="4924772"/>
            <a:ext cx="6154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Randy Stubstad</a:t>
            </a:r>
          </a:p>
          <a:p>
            <a:pPr algn="ctr"/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Roanoke College</a:t>
            </a: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63AC-CEE9-1C04-8F33-E3299DDB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8B62E-D3EC-8254-F572-C5B54CCDF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C81CD70-7647-E49D-76B3-6565CE9C12A9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Decisions: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Decisions and questions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Do we still need a data center, why don’t we just go to the cloud?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Budget and time?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Location?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What stays and what goes?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Racks, power, A/C, UPS, backup generator, fire suppression, etc.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FAF92-B281-0CC1-2CBF-B233761C5B52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D9D2B-F9F5-209D-6BC2-9ACB7BEA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3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C155-BA1B-208D-BD0E-BA0689BD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184D7-0CE8-B74E-1B80-FFF4251B8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D2D7D8E-7DE9-2BAB-6842-B17BB566C0E7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Scope and objectives: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Define scope and objectives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OAC – Owner, Architect, Contractor – who is doing what?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Smaller, more efficient footprint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Minimal downtime to campus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HA (high availability) – how do we use that to our advantage?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Improved services and stability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Evaluate equipment and replacements</a:t>
            </a:r>
          </a:p>
          <a:p>
            <a:pPr lvl="1"/>
            <a:endParaRPr lang="en-US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0B52B"/>
                </a:solidFill>
                <a:latin typeface="Avenir Book" panose="02000503020000020003" pitchFamily="2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3EB15-6203-B87E-8EE0-6DE7242537AF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0B14F-8D5A-491E-776C-9475442F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F545-1C28-14BA-2860-8F3D666F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AE459-CD21-BCE2-FB54-9E43A23D8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95A038C-6FE5-18AE-219F-842BF2D6DF7F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Project and communication plan: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Develop a detailed project and communication plan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Establish calendars of events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Fiber moves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Major milestones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Communication is key!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Work calendars around campus events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Work with offices as possible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How to handle the “Oops” – have a plan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59AD2-90B8-1A93-5694-E933C80EC7FC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BC259-707A-51BB-3F61-E0BDF8D3F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558C7-5B92-A6A5-22E1-456A04B4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21C3B-2A77-108F-9D5F-EB4D76EAF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68F5BE8-E489-21D4-A62E-0915E70E61D9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Fiber calendar: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62C1A-B947-C7FD-F068-F602D18B55E1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46050-F4BF-E59C-726A-E6A486B7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E32F0-58D7-2E37-8CD8-317152269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31068"/>
              </p:ext>
            </p:extLst>
          </p:nvPr>
        </p:nvGraphicFramePr>
        <p:xfrm>
          <a:off x="2029771" y="1451261"/>
          <a:ext cx="7407840" cy="4409955"/>
        </p:xfrm>
        <a:graphic>
          <a:graphicData uri="http://schemas.openxmlformats.org/drawingml/2006/table">
            <a:tbl>
              <a:tblPr/>
              <a:tblGrid>
                <a:gridCol w="1095834">
                  <a:extLst>
                    <a:ext uri="{9D8B030D-6E8A-4147-A177-3AD203B41FA5}">
                      <a16:colId xmlns:a16="http://schemas.microsoft.com/office/drawing/2014/main" val="1253067701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3234451341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195001861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3769636059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1808164691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172861146"/>
                    </a:ext>
                  </a:extLst>
                </a:gridCol>
                <a:gridCol w="1052001">
                  <a:extLst>
                    <a:ext uri="{9D8B030D-6E8A-4147-A177-3AD203B41FA5}">
                      <a16:colId xmlns:a16="http://schemas.microsoft.com/office/drawing/2014/main" val="2091969957"/>
                    </a:ext>
                  </a:extLst>
                </a:gridCol>
              </a:tblGrid>
              <a:tr h="774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June 2024</a:t>
                      </a: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5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74925"/>
                  </a:ext>
                </a:extLst>
              </a:tr>
              <a:tr h="190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SUNDAY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MONDAY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TUESDAY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WEDNESDAY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THURSDAY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FRIDAY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SATURDAY</a:t>
                      </a:r>
                    </a:p>
                  </a:txBody>
                  <a:tcPr marL="59175" marR="6575" marT="6575" marB="31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887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26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27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28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29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30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31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29954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61981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3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4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6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7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8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94762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Colket Center &amp; Sutton Commons, Fox, and Yonce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Olin, Roselawn, Fowler House, Monterey, and Fintel Library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Miller, Lucas, Chesapeake, and Afton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Fintel Library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64952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9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10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11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13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14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15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98112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Catawba and Augusta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Wortmann Complex (Blue Ridge, Tabor, and Shenandoah)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Crawford, Smith, Bartlett and Marion 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63905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16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17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18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19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20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21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22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14724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College Hall and Elizabeth Campus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Health Services, Chalmers, Annex, and Morehead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9C5700"/>
                          </a:solidFill>
                          <a:effectLst/>
                          <a:latin typeface="Lucida Sans" panose="020B0602030504020204" pitchFamily="34" charset="0"/>
                        </a:rPr>
                        <a:t>Holiday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81733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23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24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25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26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27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28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29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13162"/>
                  </a:ext>
                </a:extLst>
              </a:tr>
              <a:tr h="50627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Life Science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Campus Safety, Bank Building, Freshens, Ayres Hall and Shops</a:t>
                      </a: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9175" marR="6575" marT="6575" marB="315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0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8443-095D-13A6-9B5A-C430B2D0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49E92-E99C-A76B-7A0F-657AAAC86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27B021-A237-9617-5ECF-056D75739EA0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Timeline calendar: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BADC5-E09F-72E3-99A7-EC73F68FF07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9EB3A-74D8-A637-C3CA-3B1DCA71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2A601E-8B22-3C73-3F82-DD345AC8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72403"/>
              </p:ext>
            </p:extLst>
          </p:nvPr>
        </p:nvGraphicFramePr>
        <p:xfrm>
          <a:off x="1812607" y="1351810"/>
          <a:ext cx="7245129" cy="4548661"/>
        </p:xfrm>
        <a:graphic>
          <a:graphicData uri="http://schemas.openxmlformats.org/drawingml/2006/table">
            <a:tbl>
              <a:tblPr/>
              <a:tblGrid>
                <a:gridCol w="1000676">
                  <a:extLst>
                    <a:ext uri="{9D8B030D-6E8A-4147-A177-3AD203B41FA5}">
                      <a16:colId xmlns:a16="http://schemas.microsoft.com/office/drawing/2014/main" val="225366285"/>
                    </a:ext>
                  </a:extLst>
                </a:gridCol>
                <a:gridCol w="960649">
                  <a:extLst>
                    <a:ext uri="{9D8B030D-6E8A-4147-A177-3AD203B41FA5}">
                      <a16:colId xmlns:a16="http://schemas.microsoft.com/office/drawing/2014/main" val="205428127"/>
                    </a:ext>
                  </a:extLst>
                </a:gridCol>
                <a:gridCol w="960649">
                  <a:extLst>
                    <a:ext uri="{9D8B030D-6E8A-4147-A177-3AD203B41FA5}">
                      <a16:colId xmlns:a16="http://schemas.microsoft.com/office/drawing/2014/main" val="3904573446"/>
                    </a:ext>
                  </a:extLst>
                </a:gridCol>
                <a:gridCol w="960649">
                  <a:extLst>
                    <a:ext uri="{9D8B030D-6E8A-4147-A177-3AD203B41FA5}">
                      <a16:colId xmlns:a16="http://schemas.microsoft.com/office/drawing/2014/main" val="3356295834"/>
                    </a:ext>
                  </a:extLst>
                </a:gridCol>
                <a:gridCol w="960649">
                  <a:extLst>
                    <a:ext uri="{9D8B030D-6E8A-4147-A177-3AD203B41FA5}">
                      <a16:colId xmlns:a16="http://schemas.microsoft.com/office/drawing/2014/main" val="2711704823"/>
                    </a:ext>
                  </a:extLst>
                </a:gridCol>
                <a:gridCol w="960649">
                  <a:extLst>
                    <a:ext uri="{9D8B030D-6E8A-4147-A177-3AD203B41FA5}">
                      <a16:colId xmlns:a16="http://schemas.microsoft.com/office/drawing/2014/main" val="3523148772"/>
                    </a:ext>
                  </a:extLst>
                </a:gridCol>
                <a:gridCol w="1441208">
                  <a:extLst>
                    <a:ext uri="{9D8B030D-6E8A-4147-A177-3AD203B41FA5}">
                      <a16:colId xmlns:a16="http://schemas.microsoft.com/office/drawing/2014/main" val="1837893815"/>
                    </a:ext>
                  </a:extLst>
                </a:gridCol>
              </a:tblGrid>
              <a:tr h="69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July 2024</a:t>
                      </a: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1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1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59923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100" b="0" i="0" u="none" strike="noStrike">
                        <a:solidFill>
                          <a:srgbClr val="7AC143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55842"/>
                  </a:ext>
                </a:extLst>
              </a:tr>
              <a:tr h="169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SUNDAY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MONDAY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TUESDAY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WEDNESDAY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THURSDAY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FRIDAY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SATURDAY</a:t>
                      </a:r>
                    </a:p>
                  </a:txBody>
                  <a:tcPr marL="51206" marR="5690" marT="5690" marB="27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26046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30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3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4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6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20787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Trexler and Pi Lam doors, move Pure array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Trexler and Pi Lam doors, move Pure array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Trexler and Pi Lam doors, move Pure array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9C5700"/>
                          </a:solidFill>
                          <a:effectLst/>
                          <a:latin typeface="Lucida Sans" panose="020B0602030504020204" pitchFamily="34" charset="0"/>
                        </a:rPr>
                        <a:t>Holiday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8901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7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8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9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10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11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13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00597"/>
                  </a:ext>
                </a:extLst>
              </a:tr>
              <a:tr h="47320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Life Science doors, Power swap this week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Life Science doors, Power swap this week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Life Science doors, Power swap this week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Life Science doors, Power swap this week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Life Science doors, Power swap this week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0083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14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15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16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17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18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19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20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0218"/>
                  </a:ext>
                </a:extLst>
              </a:tr>
              <a:tr h="47320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Move servers, migrate off STaaS, fire alarm ring, Segra move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Move servers, migrate off STaaS, fire alarm ring, Segra move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Move servers, migrate off STaaS, fire alarm ring, Segra move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Move servers, migrate off STaaS, fire alarm ring, Segra move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Move servers, migrate off STaaS, fire alarm ring, Segra move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3775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21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22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23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24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25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26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27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93396"/>
                  </a:ext>
                </a:extLst>
              </a:tr>
              <a:tr h="47320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Cregger doors, CATV up, continue move and recycle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Cregger doors, CATV up, continue move and recycle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Cregger doors, CATV up, continue move and recycle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Cregger doors, CATV up, continue move and recycle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A-Tech - Cregger doors, CATV up, continue move and recycle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00322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28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29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30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31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1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3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30361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Clean-up and catch-up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Clean-up and catch-up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Clean-up and catch-up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39510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4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BFBFBF"/>
                          </a:solidFill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</a:p>
                  </a:txBody>
                  <a:tcPr marL="51206" marR="5690" marT="5690" marB="27310" anchor="b">
                    <a:lnL>
                      <a:noFill/>
                    </a:lnL>
                    <a:lnR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595959"/>
                          </a:solidFill>
                          <a:effectLst/>
                          <a:latin typeface="Lucida Sans" panose="020B0602030504020204" pitchFamily="34" charset="0"/>
                        </a:rPr>
                        <a:t>Notes</a:t>
                      </a:r>
                    </a:p>
                  </a:txBody>
                  <a:tcPr marL="51206" marR="5690" marT="5690" marB="27310" anchor="b">
                    <a:lnL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40404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66672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1206" marR="5690" marT="5690" marB="27310" anchor="b">
                    <a:lnL>
                      <a:noFill/>
                    </a:lnL>
                    <a:lnR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 dirty="0">
                        <a:solidFill>
                          <a:srgbClr val="595959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5690" marR="5690" marT="5690" marB="27310">
                    <a:lnL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7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6AB6-C5A4-A428-7952-6A8F0460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1C10C-B295-3DB2-5C2B-A07401D40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3C0D365-5D9F-2EAB-C542-47AFF6122EED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Milestones: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19D5C-E4B5-CC1D-6EE0-B19EC67F0EB6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5793F-0364-CDE5-75B2-9B07BC7A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5ACFD5-6855-5889-FE32-471B7ABE5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75238"/>
              </p:ext>
            </p:extLst>
          </p:nvPr>
        </p:nvGraphicFramePr>
        <p:xfrm>
          <a:off x="1984474" y="1311177"/>
          <a:ext cx="6187217" cy="4431328"/>
        </p:xfrm>
        <a:graphic>
          <a:graphicData uri="http://schemas.openxmlformats.org/drawingml/2006/table">
            <a:tbl>
              <a:tblPr/>
              <a:tblGrid>
                <a:gridCol w="3974682">
                  <a:extLst>
                    <a:ext uri="{9D8B030D-6E8A-4147-A177-3AD203B41FA5}">
                      <a16:colId xmlns:a16="http://schemas.microsoft.com/office/drawing/2014/main" val="2013661054"/>
                    </a:ext>
                  </a:extLst>
                </a:gridCol>
                <a:gridCol w="1072488">
                  <a:extLst>
                    <a:ext uri="{9D8B030D-6E8A-4147-A177-3AD203B41FA5}">
                      <a16:colId xmlns:a16="http://schemas.microsoft.com/office/drawing/2014/main" val="1364667348"/>
                    </a:ext>
                  </a:extLst>
                </a:gridCol>
                <a:gridCol w="1140047">
                  <a:extLst>
                    <a:ext uri="{9D8B030D-6E8A-4147-A177-3AD203B41FA5}">
                      <a16:colId xmlns:a16="http://schemas.microsoft.com/office/drawing/2014/main" val="1537092876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8452" marR="8452" marT="8452" marB="405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8452" marR="8452" marT="8452" marB="405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8452" marR="8452" marT="8452" marB="405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5313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 analog phone lines to cellular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512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Wortmann and Chamlers card access 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break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9903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ordering equipment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3506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 fiber fire alarm ring nodes to cellular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9/1/2023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97994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fiber conduit run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10/16/2023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863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network switch setup and configuration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3134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virtual environment setup and configuration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1523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center built and ready for us to start migration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9/1/2023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5/17/2024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747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fiber between data centers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5/10/2024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851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new network core switch to new data center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5/17/2024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4718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new virtual environment to new data center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6/14/2024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661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one ISP to new data center (Cox)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5/27/2024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1750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center "virtually joined"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5/17/2024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1928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Re-terminate buidling fiber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5/20/2024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8/5/2024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1035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second ISP to new data center (Segra)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7/26/2024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287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existing servers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6/17/2024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56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Trexler card access system control panel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0899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card access control panel for Life Science and new data center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1069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CableTV to new data center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6/24/2024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201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 Cable TV to fiber between buildings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6/24/2024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401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existing networking equipment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7/29/2024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8/1/2024</a:t>
                      </a:r>
                    </a:p>
                  </a:txBody>
                  <a:tcPr marL="8452" marR="8452" marT="8452" marB="4057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90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95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773F-A506-C4D0-47C8-554E97B3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E29FB-3B97-76A9-3A50-7C109034C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A81E69D-B391-9C33-9F3B-0D752380B27F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Timeline: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849B5-88CE-1B7C-89D6-74234A621F88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7B71F-4B15-C17C-7B58-D0A0D54B2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650DC0-F614-CC64-C387-7CC351CF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82954"/>
              </p:ext>
            </p:extLst>
          </p:nvPr>
        </p:nvGraphicFramePr>
        <p:xfrm>
          <a:off x="1697262" y="1100109"/>
          <a:ext cx="7049924" cy="4567455"/>
        </p:xfrm>
        <a:graphic>
          <a:graphicData uri="http://schemas.openxmlformats.org/drawingml/2006/table">
            <a:tbl>
              <a:tblPr/>
              <a:tblGrid>
                <a:gridCol w="634191">
                  <a:extLst>
                    <a:ext uri="{9D8B030D-6E8A-4147-A177-3AD203B41FA5}">
                      <a16:colId xmlns:a16="http://schemas.microsoft.com/office/drawing/2014/main" val="877431502"/>
                    </a:ext>
                  </a:extLst>
                </a:gridCol>
                <a:gridCol w="5033263">
                  <a:extLst>
                    <a:ext uri="{9D8B030D-6E8A-4147-A177-3AD203B41FA5}">
                      <a16:colId xmlns:a16="http://schemas.microsoft.com/office/drawing/2014/main" val="4065600075"/>
                    </a:ext>
                  </a:extLst>
                </a:gridCol>
                <a:gridCol w="1382470">
                  <a:extLst>
                    <a:ext uri="{9D8B030D-6E8A-4147-A177-3AD203B41FA5}">
                      <a16:colId xmlns:a16="http://schemas.microsoft.com/office/drawing/2014/main" val="4263444399"/>
                    </a:ext>
                  </a:extLst>
                </a:gridCol>
              </a:tblGrid>
              <a:tr h="169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591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 finishing up and getting temp power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0185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scope of rewiring data runs from MassTrex switch stack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Kluge/Alex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80332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Racks, Cabinets and DC to DC fiber installed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Electric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6457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pulled through new coduit for north side of campus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Electric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4897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core and firewalls installed and configured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Brad/Kluge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26573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Cox ISP scheduled to move to new DC on Tuesday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Cox Business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7562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ePlus scheduled for UCS-X install/configure (6/3 &amp; 6/4 onsite)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ePlus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5535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moves start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Electric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11012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fire alarm system - call capabilities down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JCI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5010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3-Jun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STaaS scheduled install (10 AM on 6/3)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5588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CATV system taken down for the summer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54270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ePlus here virtually to start virtual server migrations between the data centers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ePlus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74469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17-Jun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CATV from old DC to new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Apogee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07933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24-Jun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Install/Configure IP KVM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38249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1-Jul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move of all VM from old DC to new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Jake/Joel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19330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Trexler door access install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A-Tech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7461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moving physical servers from old DC to new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Jake/Brad/Joel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04981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Pure array from old DC to new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59668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Science door access install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A-Tech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19198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Migrate VMs from STaaS to our Pure array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Jake/Joel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66511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 and recycle all old servers and networking equipment from old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Jake/Joel/Kluge/Alex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9775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moving all physical server to new data center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Jake/Joel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90068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29-Jul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moves complete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Electric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12970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CATV up and running in all buildings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59918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fire alarm system - call capabilities restored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JCI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0222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5-Aug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2 9606's from old DC to new DC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Brad/Kluge</a:t>
                      </a:r>
                    </a:p>
                  </a:txBody>
                  <a:tcPr marL="6887" marR="6887" marT="6887" marB="330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4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6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39B7-A1A6-8AE3-1794-1403B424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4BA62-4E5E-6AFA-B4D6-52BA510C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142C869-18F3-B9B1-936A-C8773C57CFF6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New Data Center: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67CA6-832B-E6BC-BCC3-B3AB9435643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AF156-A07C-A5AB-C6E9-A80D406E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pic>
        <p:nvPicPr>
          <p:cNvPr id="9222" name="B254C676-788F-468C-A88C-38540435CFEA" descr="IMG_5265.jpg">
            <a:extLst>
              <a:ext uri="{FF2B5EF4-FFF2-40B4-BE49-F238E27FC236}">
                <a16:creationId xmlns:a16="http://schemas.microsoft.com/office/drawing/2014/main" id="{8A6F3588-87FD-17BF-A60C-EC12C1CC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77" y="1141104"/>
            <a:ext cx="3631834" cy="48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55578743-28B5-444C-A8B7-A633CE69A089" descr="IMG_5267.jpg">
            <a:extLst>
              <a:ext uri="{FF2B5EF4-FFF2-40B4-BE49-F238E27FC236}">
                <a16:creationId xmlns:a16="http://schemas.microsoft.com/office/drawing/2014/main" id="{A4E19D13-05A0-F8BC-03B1-3A5BB629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31" y="1141103"/>
            <a:ext cx="3631834" cy="48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2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5830C-DE60-09DD-55A5-4B3FCF01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A26A45-8B50-6963-52FD-B0134238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DF59A1F-844C-B279-E5F5-87B0F95647FB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Execution: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Execution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Expect adjustments to the plan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“80% is operational” – sometimes that is the best you can do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Pick your battles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Keep pushing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Keep to schedule as best as possible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Don’t let the finishing touches get forgotten </a:t>
            </a:r>
          </a:p>
          <a:p>
            <a:pPr lvl="1"/>
            <a:endParaRPr lang="en-US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3FF5C-3E99-C49E-2E49-5F927734E66D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93F49-BF0A-1958-7085-C649EB876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8C15-6909-7C19-144B-E548999B2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793BD-750F-7362-F8B5-705BB0CA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29CBB73-E745-97B5-A47D-C9F12D809C0F}"/>
              </a:ext>
            </a:extLst>
          </p:cNvPr>
          <p:cNvSpPr txBox="1">
            <a:spLocks/>
          </p:cNvSpPr>
          <p:nvPr/>
        </p:nvSpPr>
        <p:spPr>
          <a:xfrm>
            <a:off x="361044" y="719250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F0B52B"/>
              </a:solidFill>
              <a:latin typeface="OCR B Std" panose="020B0500000102020203" pitchFamily="34" charset="77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Questions?</a:t>
            </a:r>
          </a:p>
          <a:p>
            <a:pPr lvl="1"/>
            <a:endParaRPr lang="en-US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1E5B3-767B-8E11-59D8-EF243FB4E201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E37D5-CAD3-B5EC-DBB1-60759604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D958-6AF4-97F3-88CB-4F4DEA596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286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Randy Stubstad ’04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Associate CIO</a:t>
            </a: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18 years with Roanoke College</a:t>
            </a:r>
          </a:p>
          <a:p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en-US" i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44C2D-432D-F17F-A4FD-30A3A929EEB3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1F4D-764D-4BC4-5C9C-7E919C43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pic>
        <p:nvPicPr>
          <p:cNvPr id="3" name="Picture 2" descr="IMG_4145.jpg">
            <a:extLst>
              <a:ext uri="{FF2B5EF4-FFF2-40B4-BE49-F238E27FC236}">
                <a16:creationId xmlns:a16="http://schemas.microsoft.com/office/drawing/2014/main" id="{055484B9-32FA-1E48-70C7-5B028DAA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35" y="910683"/>
            <a:ext cx="2571970" cy="4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C0F96-A242-1CCB-473F-1E947370E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Agenda: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Background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Project planning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Infrastructure setup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Migration phase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Post-migration tasks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A8C0-C9CA-F9BB-082B-ABEB1E94D1B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104A3-DC3B-F3C2-5FB9-D4CFCD8A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57854-9356-B8DD-7E05-FB9D302C0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89204-C6C1-247A-8803-DC5D25C4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487494B-A396-4321-8951-803BFB95D7C0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Background: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4550D-5918-315C-3F8A-B5DDD9F6016A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65D92-80F8-1FD7-B0C5-26E3EE33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pic>
        <p:nvPicPr>
          <p:cNvPr id="15" name="Picture 14" descr="A blueprint of a building&#10;&#10;AI-generated content may be incorrect.">
            <a:extLst>
              <a:ext uri="{FF2B5EF4-FFF2-40B4-BE49-F238E27FC236}">
                <a16:creationId xmlns:a16="http://schemas.microsoft.com/office/drawing/2014/main" id="{92280AB6-6CCD-204C-82A9-FFE2529C5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43" y="762715"/>
            <a:ext cx="6832331" cy="52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07787-8A5D-F45F-49C7-760F095C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70A1E-DCE5-0197-052B-AD8080287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D6888B0-EE9D-705A-502E-9F0644D2D4ED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Background: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250A5-5BA2-7C8F-D332-80C98E45C18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6E582-9FE7-F6E8-5FE3-D8628FC77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pic>
        <p:nvPicPr>
          <p:cNvPr id="11" name="Picture 10" descr="A construction site with a crane and a building&#10;&#10;AI-generated content may be incorrect.">
            <a:extLst>
              <a:ext uri="{FF2B5EF4-FFF2-40B4-BE49-F238E27FC236}">
                <a16:creationId xmlns:a16="http://schemas.microsoft.com/office/drawing/2014/main" id="{E7497E07-94EB-0857-4630-4B91A5F92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68" y="1016718"/>
            <a:ext cx="3618421" cy="4824562"/>
          </a:xfrm>
          <a:prstGeom prst="rect">
            <a:avLst/>
          </a:prstGeom>
        </p:spPr>
      </p:pic>
      <p:pic>
        <p:nvPicPr>
          <p:cNvPr id="8194" name="F748B65F-1851-4EA9-A834-ADDDA68DCEFD" descr="IMG_5272.jpg">
            <a:extLst>
              <a:ext uri="{FF2B5EF4-FFF2-40B4-BE49-F238E27FC236}">
                <a16:creationId xmlns:a16="http://schemas.microsoft.com/office/drawing/2014/main" id="{E7CBF757-8100-E2C0-1A3A-ADF0E4A7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59" y="1016718"/>
            <a:ext cx="3618422" cy="48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B3284-AECF-7730-3E86-57AE2D9E8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C0AB1-2A3E-A9E3-9A67-521BB9FC0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71EF60-B575-F93B-3B36-99B3B485F31B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Project planning: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Assess current infrastructure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/>
              </a:rPr>
              <a:t>Decisions and questions (do we still need one?)</a:t>
            </a: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Define scope and objectives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Develop a detailed project and communication plan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Establish timeline and milestones</a:t>
            </a:r>
          </a:p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Execution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C888B-FDBE-A702-7EC8-3F96FE135167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84AA2-C352-7E14-FB2F-A21D2E56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9C18-1B81-68F0-7E5E-0E5E4321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8D265-34B9-AF7C-5469-83296E6BA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0AA224-F415-65D1-712D-D53B4BC0D21B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Assessment: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C1079-32B4-12B6-F577-DE1C1D0FD0FD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1A9CB-FEE5-E4F2-DAC3-7531A9DF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B6DC6-EEA3-8C37-473B-E1C18CAAA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94980"/>
              </p:ext>
            </p:extLst>
          </p:nvPr>
        </p:nvGraphicFramePr>
        <p:xfrm>
          <a:off x="838200" y="1361718"/>
          <a:ext cx="10515600" cy="2811998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3593690403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3814698998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473745639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921232273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and server hardware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22113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switch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Cisco Catalyst 9600 serier 6 slot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771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FortiGate Firewalls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FG-2601F with 5 years FortiCare and FortiGuard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46050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FortiAnalyzer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FortiGate log analyzer - 5-year VM license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85771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FortiConverter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FortiCoverter - move config from old firewall to new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 PO 12/18/2023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2608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 switches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Cisco Catalyst 9300 with NM, dual pwr supplies - 48 port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5161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Fabric interconnects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 6332-16UP (qty 2)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Considering UCS-X for fabric and blades - Cisco has huge discounts right now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80448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Blade chassis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UCSB 5108-AC2 (qty 1)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Considering UCS-X for fabric and blades - Cisco has huge discounts right now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5617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Blade servers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B200 M6 (qty 8)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Considering UCS-X for fabric and blades - Cisco has huge discounts right now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95660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UCS-X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UCS-X config (Blades, Chassis and FIs all-in-one)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scheduled for May 28 and 29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63440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 storage array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StaaS (approx $50K for 12 months - billed monthly)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scheduled for June 3rd - 10 am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8840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Pure array move to new data center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Relocate and recert array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Negotiating - this is crazy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6095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VMware licensing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ESXi licenses and vCenter - Call set up to discuss/seems high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use existing licenses  - waiting on updated qoute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6218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30kVA UPS for new data center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9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44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E017B-FED6-F6B3-761B-439F1E54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51575-EE40-BC59-B459-384179D7A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E459AB5-2E41-77C1-BCAF-DD015059CDDA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Assessment: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D1DD8-C9DA-BD9D-264C-DBF4C5C4A4BF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E9822-2348-1AD1-AC6A-33F5DA1F6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64FCBA-5CB5-BB0B-770E-AFF869943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23428"/>
              </p:ext>
            </p:extLst>
          </p:nvPr>
        </p:nvGraphicFramePr>
        <p:xfrm>
          <a:off x="838200" y="1226145"/>
          <a:ext cx="10515600" cy="2410284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3952613350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45034531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1044558886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3991739278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provider moves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8226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TV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to move current system - downtime during move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work signed and scheduled, working on service contract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88381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CATV transmitter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transmitter to replace 3 bad ones in the data center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9377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Cox ISP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to move (run in both data centers for a month or two)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from Cox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70155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Segra ISP and IP phone system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to relocate Segra phone system equipment to new DC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from Segra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6625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Trane systems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equipment is on the back wall of current DC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on costs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3716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fire alarm system ring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Node on the ring - only system needing MM fiber now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on costs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06332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fire alarm system call box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right wall of data center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Guess on costs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1005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access for Wortmann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Currently fed out of Massengil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92904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access for Chalmers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Currently fed out of Massengil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72911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access for Life Science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Currently fed out of Massengil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A-tech and Transact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21462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access for Trexler doors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card access to new Trexler doors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A-tech and Transact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020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8EA225-851D-0EED-D726-CC25B5B9B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77798"/>
              </p:ext>
            </p:extLst>
          </p:nvPr>
        </p:nvGraphicFramePr>
        <p:xfrm>
          <a:off x="838200" y="3847621"/>
          <a:ext cx="10515600" cy="1205142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1950096747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2834601236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1051925943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584961722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Analog to digital phone moves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53612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phones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phones to cellular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4005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Elevator phones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Elevator phones to cellular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1198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Panic button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Panic button to cell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62771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alarm phones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alarm phones to cell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39582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fire alarm fiber ring with cellular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Convert fire alarms in each building to cell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to lead - sent Ben list of buildings on fiber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6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4B82-9656-3085-5752-2A353ADA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3DB6E-F675-E648-0062-D7C3499BD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853D8A7-4328-0622-1129-F16296D9E8D2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Assessment: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E2D7-AF78-09A9-4BCE-093A3E4C48E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Data Center Relocation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FD329-4281-147B-8B3E-D4AC24BDB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792BD4-1042-CFAA-1EBD-D549988B9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15022"/>
              </p:ext>
            </p:extLst>
          </p:nvPr>
        </p:nvGraphicFramePr>
        <p:xfrm>
          <a:off x="838200" y="1219573"/>
          <a:ext cx="10515600" cy="2209427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581311427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964445963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2967676454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1812734289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center equipment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587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PDUs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PDUs - 1 per each fiber rack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Ordered from CDW-G 5/14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8870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KVM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remote access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requested 4/25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6433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cameras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camera coverage to new data center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Avigilon dome cameras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44143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 monitoring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Vertiv Geist with water sensors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existing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9888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Cabinet blanks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Blanking panels for airflow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Randy's office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1018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Tools and hardware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supplies and tools for relocation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Wiremolding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blanking panels, cable management, cables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33252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extender?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spare - will use that one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has spare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2614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TV tester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Tester for cable TV in buildings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Changing from coax to fiber between buildings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06695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jumpers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fiber boxes to switches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enough to start - will have better idea of what is needed once we start the move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35331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SFPs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fiber jumpers to switches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enough to start - will have better idea of what is needed once we start the move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38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6AAB9B-A597-4803-7625-73F5DA58A15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00008"/>
          <a:ext cx="10515600" cy="602571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490540879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565544647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4195328446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317660589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Re-fiber campus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90184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Re-fiber Trexler side of campus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Re-terminating Life Science side and re-running Trexler side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estimate - Boring completed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52119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to fiber for Trexler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Having to take the long way around for Trexler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Trench will not be ready in time.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522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712E76-B43B-72CA-6D6F-3C1486CEF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29219"/>
              </p:ext>
            </p:extLst>
          </p:nvPr>
        </p:nvGraphicFramePr>
        <p:xfrm>
          <a:off x="838200" y="4616582"/>
          <a:ext cx="10515600" cy="803428"/>
        </p:xfrm>
        <a:graphic>
          <a:graphicData uri="http://schemas.openxmlformats.org/drawingml/2006/table">
            <a:tbl>
              <a:tblPr/>
              <a:tblGrid>
                <a:gridCol w="2194463">
                  <a:extLst>
                    <a:ext uri="{9D8B030D-6E8A-4147-A177-3AD203B41FA5}">
                      <a16:colId xmlns:a16="http://schemas.microsoft.com/office/drawing/2014/main" val="4221768954"/>
                    </a:ext>
                  </a:extLst>
                </a:gridCol>
                <a:gridCol w="534692">
                  <a:extLst>
                    <a:ext uri="{9D8B030D-6E8A-4147-A177-3AD203B41FA5}">
                      <a16:colId xmlns:a16="http://schemas.microsoft.com/office/drawing/2014/main" val="710024307"/>
                    </a:ext>
                  </a:extLst>
                </a:gridCol>
                <a:gridCol w="3208149">
                  <a:extLst>
                    <a:ext uri="{9D8B030D-6E8A-4147-A177-3AD203B41FA5}">
                      <a16:colId xmlns:a16="http://schemas.microsoft.com/office/drawing/2014/main" val="2408009191"/>
                    </a:ext>
                  </a:extLst>
                </a:gridCol>
                <a:gridCol w="4578296">
                  <a:extLst>
                    <a:ext uri="{9D8B030D-6E8A-4147-A177-3AD203B41FA5}">
                      <a16:colId xmlns:a16="http://schemas.microsoft.com/office/drawing/2014/main" val="4039812875"/>
                    </a:ext>
                  </a:extLst>
                </a:gridCol>
              </a:tblGrid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party support and assistance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15054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VMware assistance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of support for VMware and UCS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SOW from 8/24/2023 - 1/2 at acceptance and 1/2 at completion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15407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Cisco assistance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of support for networking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82036"/>
                  </a:ext>
                </a:extLst>
              </a:tr>
              <a:tr h="195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Kegley assistance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of support for cabling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and beyond the re-fiber of campus</a:t>
                      </a:r>
                    </a:p>
                  </a:txBody>
                  <a:tcPr marL="8355" marR="8355" marT="8355" marB="4010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1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5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a4a43c-2531-41cb-a05e-d2dc93c03c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EFAD78FEF5B4CBA6876EC93FC7CE7" ma:contentTypeVersion="17" ma:contentTypeDescription="Create a new document." ma:contentTypeScope="" ma:versionID="a7ec2d24e4854dd9fd7ff1d2dc13b7d1">
  <xsd:schema xmlns:xsd="http://www.w3.org/2001/XMLSchema" xmlns:xs="http://www.w3.org/2001/XMLSchema" xmlns:p="http://schemas.microsoft.com/office/2006/metadata/properties" xmlns:ns3="26526d05-dfa1-4fff-8706-4ca295a45904" xmlns:ns4="eea4a43c-2531-41cb-a05e-d2dc93c03c38" targetNamespace="http://schemas.microsoft.com/office/2006/metadata/properties" ma:root="true" ma:fieldsID="19e0840e51c870baa7dc3dfb1333c348" ns3:_="" ns4:_="">
    <xsd:import namespace="26526d05-dfa1-4fff-8706-4ca295a45904"/>
    <xsd:import namespace="eea4a43c-2531-41cb-a05e-d2dc93c03c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26d05-dfa1-4fff-8706-4ca295a459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4a43c-2531-41cb-a05e-d2dc93c03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FF0634-B8B8-45F3-B53C-025E45EB057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ea4a43c-2531-41cb-a05e-d2dc93c03c38"/>
    <ds:schemaRef ds:uri="26526d05-dfa1-4fff-8706-4ca295a4590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471878-E1D9-42A9-BA49-BE3FEB569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4C438-D751-4D57-92CF-08AAA9618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26d05-dfa1-4fff-8706-4ca295a45904"/>
    <ds:schemaRef ds:uri="eea4a43c-2531-41cb-a05e-d2dc93c03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2993</TotalTime>
  <Words>1951</Words>
  <Application>Microsoft Office PowerPoint</Application>
  <PresentationFormat>Widescreen</PresentationFormat>
  <Paragraphs>549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Book</vt:lpstr>
      <vt:lpstr>Calibri</vt:lpstr>
      <vt:lpstr>Calibri Light</vt:lpstr>
      <vt:lpstr>HelveticaNeueLT Std Lt</vt:lpstr>
      <vt:lpstr>Lucida Sans</vt:lpstr>
      <vt:lpstr>OCR B Std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Liz Bryant</cp:lastModifiedBy>
  <cp:revision>57</cp:revision>
  <cp:lastPrinted>2022-04-18T14:58:05Z</cp:lastPrinted>
  <dcterms:created xsi:type="dcterms:W3CDTF">2016-04-06T21:36:35Z</dcterms:created>
  <dcterms:modified xsi:type="dcterms:W3CDTF">2025-05-22T16:04:48Z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0x010100A1AEFAD78FEF5B4CBA6876EC93FC7CE7</vt:lpwstr>
  </property>
</Properties>
</file>